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321" r:id="rId13"/>
    <p:sldId id="270" r:id="rId14"/>
    <p:sldId id="265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5" r:id="rId44"/>
    <p:sldId id="311" r:id="rId45"/>
    <p:sldId id="312" r:id="rId46"/>
    <p:sldId id="314" r:id="rId47"/>
    <p:sldId id="315" r:id="rId48"/>
    <p:sldId id="316" r:id="rId49"/>
    <p:sldId id="317" r:id="rId50"/>
    <p:sldId id="318" r:id="rId51"/>
    <p:sldId id="320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1pPr>
    <a:lvl2pPr marL="0" marR="0" indent="2286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2pPr>
    <a:lvl3pPr marL="0" marR="0" indent="4572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3pPr>
    <a:lvl4pPr marL="0" marR="0" indent="6858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4pPr>
    <a:lvl5pPr marL="0" marR="0" indent="9144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5pPr>
    <a:lvl6pPr marL="0" marR="0" indent="11430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6pPr>
    <a:lvl7pPr marL="0" marR="0" indent="13716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7pPr>
    <a:lvl8pPr marL="0" marR="0" indent="16002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8pPr>
    <a:lvl9pPr marL="0" marR="0" indent="18288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EBC7B70B-378A-4813-AD83-2E3721818340}" styleName="">
    <a:tblBg/>
    <a:wholeTbl>
      <a:tcTxStyle b="off" i="off">
        <a:fontRef idx="minor">
          <a:schemeClr val="accent1">
            <a:hueOff val="-9935710"/>
            <a:satOff val="-80396"/>
            <a:lumOff val="-17077"/>
          </a:schemeClr>
        </a:fontRef>
        <a:schemeClr val="accent1">
          <a:hueOff val="-9935710"/>
          <a:satOff val="-80396"/>
          <a:lumOff val="-17077"/>
        </a:schemeClr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6D6"/>
              </a:solidFill>
              <a:prstDash val="solid"/>
              <a:miter lim="400000"/>
            </a:ln>
          </a:right>
          <a:top>
            <a:ln w="254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6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6D6"/>
              </a:solidFill>
              <a:prstDash val="solid"/>
              <a:miter lim="400000"/>
            </a:ln>
          </a:insideH>
          <a:insideV>
            <a:ln w="25400" cap="flat">
              <a:solidFill>
                <a:srgbClr val="D6D6D6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Archer-Bold"/>
          <a:ea typeface="Archer-Bold"/>
          <a:cs typeface="Archer-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6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6D6"/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firstCol>
    <a:lastRow>
      <a:tcTxStyle b="on" i="off">
        <a:font>
          <a:latin typeface="Archer-Bold"/>
          <a:ea typeface="Archer-Bold"/>
          <a:cs typeface="Archer-Bold"/>
        </a:font>
        <a:schemeClr val="accent1">
          <a:hueOff val="-9935710"/>
          <a:satOff val="-80396"/>
          <a:lumOff val="-17077"/>
        </a:schemeClr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6D6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D6D6D6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lastRow>
    <a:firstRow>
      <a:tcTxStyle b="on" i="off">
        <a:font>
          <a:latin typeface="Archer-Bold"/>
          <a:ea typeface="Archer-Bold"/>
          <a:cs typeface="Archer-Bold"/>
        </a:font>
        <a:schemeClr val="accent1">
          <a:hueOff val="-9935710"/>
          <a:satOff val="-80396"/>
          <a:lumOff val="-17077"/>
        </a:schemeClr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6D6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D6D6D6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216" y="-63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00010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http://creativecommons.org/licenses/by-nc/3.0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/3.0/us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adley Wickham  @hadleywickham Chief Scientist, RStudio"/>
          <p:cNvSpPr>
            <a:spLocks noGrp="1"/>
          </p:cNvSpPr>
          <p:nvPr>
            <p:ph type="body" sz="quarter" idx="13"/>
          </p:nvPr>
        </p:nvSpPr>
        <p:spPr>
          <a:xfrm>
            <a:off x="764356" y="6363586"/>
            <a:ext cx="9417051" cy="21894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48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t>Hadley Wickham </a:t>
            </a:r>
            <a:br/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@hadleywickham</a:t>
            </a:r>
            <a:r>
              <a:t/>
            </a:r>
            <a:br/>
            <a:r>
              <a:t>Chief Scientist, RStudio</a:t>
            </a:r>
          </a:p>
        </p:txBody>
      </p:sp>
      <p:pic>
        <p:nvPicPr>
          <p:cNvPr id="12" name="3.tiff" descr="3.tiff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67856" y="9118886"/>
            <a:ext cx="11176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3.tiff" descr="3.tiff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09400" y="9251950"/>
            <a:ext cx="11176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>
            <a:spLocks noGrp="1"/>
          </p:cNvSpPr>
          <p:nvPr>
            <p:ph type="title"/>
          </p:nvPr>
        </p:nvSpPr>
        <p:spPr>
          <a:xfrm>
            <a:off x="764356" y="494230"/>
            <a:ext cx="11503845" cy="3124201"/>
          </a:xfrm>
          <a:prstGeom prst="rect">
            <a:avLst/>
          </a:prstGeom>
        </p:spPr>
        <p:txBody>
          <a:bodyPr lIns="50800" tIns="50800" rIns="50800" bIns="50800" anchor="ctr"/>
          <a:lstStyle>
            <a:lvl1pPr>
              <a:lnSpc>
                <a:spcPct val="90000"/>
              </a:lnSpc>
              <a:defRPr sz="9900"/>
            </a:lvl1pPr>
          </a:lstStyle>
          <a:p>
            <a:r>
              <a:t>Title Text</a:t>
            </a:r>
          </a:p>
        </p:txBody>
      </p:sp>
      <p:sp>
        <p:nvSpPr>
          <p:cNvPr id="15" name="Month 2016"/>
          <p:cNvSpPr txBox="1">
            <a:spLocks noGrp="1"/>
          </p:cNvSpPr>
          <p:nvPr>
            <p:ph type="body" sz="quarter" idx="14"/>
          </p:nvPr>
        </p:nvSpPr>
        <p:spPr>
          <a:xfrm>
            <a:off x="764356" y="4635499"/>
            <a:ext cx="1751839" cy="48260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3000">
                <a:latin typeface="VerlagCondensed-BlackItalic"/>
                <a:ea typeface="VerlagCondensed-BlackItalic"/>
                <a:cs typeface="VerlagCondensed-BlackItalic"/>
                <a:sym typeface="VerlagCondensed-BlackItalic"/>
              </a:defRPr>
            </a:lvl1pPr>
          </a:lstStyle>
          <a:p>
            <a:r>
              <a:t>Month 2016</a:t>
            </a:r>
          </a:p>
        </p:txBody>
      </p:sp>
      <p:sp>
        <p:nvSpPr>
          <p:cNvPr id="1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title">
    <p:bg>
      <p:bgPr>
        <a:solidFill>
          <a:schemeClr val="accent1">
            <a:hueOff val="-9935710"/>
            <a:satOff val="-80396"/>
            <a:lumOff val="-170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ctr">
              <a:spcBef>
                <a:spcPts val="2400"/>
              </a:spcBef>
              <a:defRPr sz="10000"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ssertion + 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Your turn">
    <p:bg>
      <p:bgPr>
        <a:solidFill>
          <a:schemeClr val="accent4">
            <a:hueOff val="1914119"/>
            <a:satOff val="-50363"/>
            <a:lumOff val="4934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1"/>
          </a:xfrm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</p:spPr>
        <p:txBody>
          <a:bodyPr anchor="ctr"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Body Level One…"/>
          <p:cNvSpPr>
            <a:spLocks noGrp="1"/>
          </p:cNvSpPr>
          <p:nvPr>
            <p:ph type="body" idx="1"/>
          </p:nvPr>
        </p:nvSpPr>
        <p:spPr>
          <a:xfrm>
            <a:off x="661906" y="2371536"/>
            <a:ext cx="11680988" cy="6509128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+mn-lt"/>
                <a:ea typeface="+mn-ea"/>
                <a:cs typeface="+mn-cs"/>
                <a:sym typeface="Verlag Condensed"/>
              </a:defRPr>
            </a:lvl1pPr>
            <a:lvl2pPr>
              <a:defRPr sz="5000">
                <a:latin typeface="+mn-lt"/>
                <a:ea typeface="+mn-ea"/>
                <a:cs typeface="+mn-cs"/>
                <a:sym typeface="Verlag Condensed"/>
              </a:defRPr>
            </a:lvl2pPr>
            <a:lvl3pPr>
              <a:defRPr sz="5000">
                <a:latin typeface="+mn-lt"/>
                <a:ea typeface="+mn-ea"/>
                <a:cs typeface="+mn-cs"/>
                <a:sym typeface="Verlag Condensed"/>
              </a:defRPr>
            </a:lvl3pPr>
            <a:lvl4pPr>
              <a:defRPr sz="5000">
                <a:latin typeface="+mn-lt"/>
                <a:ea typeface="+mn-ea"/>
                <a:cs typeface="+mn-cs"/>
                <a:sym typeface="Verlag Condensed"/>
              </a:defRPr>
            </a:lvl4pPr>
            <a:lvl5pPr>
              <a:defRPr sz="5000">
                <a:latin typeface="+mn-lt"/>
                <a:ea typeface="+mn-ea"/>
                <a:cs typeface="+mn-cs"/>
                <a:sym typeface="Verlag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 - dark">
    <p:bg>
      <p:bgPr>
        <a:solidFill>
          <a:schemeClr val="accent1">
            <a:hueOff val="-9935710"/>
            <a:satOff val="-80396"/>
            <a:lumOff val="-170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cense">
    <p:bg>
      <p:bgPr>
        <a:solidFill>
          <a:schemeClr val="accent1">
            <a:hueOff val="-9935710"/>
            <a:satOff val="-80396"/>
            <a:lumOff val="-170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his work is licensed under the  Creative Commons Attribution-Noncommercial 3.0  United States License.…"/>
          <p:cNvSpPr txBox="1"/>
          <p:nvPr/>
        </p:nvSpPr>
        <p:spPr>
          <a:xfrm>
            <a:off x="1278361" y="3161029"/>
            <a:ext cx="10448078" cy="343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4400"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pPr>
            <a:r>
              <a:t>This work is licensed under the </a:t>
            </a:r>
            <a:br/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Creative Commons Attribution-Noncommercial 3.0 </a:t>
            </a:r>
            <a:b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</a:b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United States License</a:t>
            </a:r>
            <a:r>
              <a:t>. </a:t>
            </a:r>
          </a:p>
          <a:p>
            <a:pPr algn="ctr">
              <a:defRPr sz="4400"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pPr>
            <a:r>
              <a:t>To view a copy of this license, visit </a:t>
            </a:r>
            <a:br/>
            <a:r>
              <a:rPr>
                <a:hlinkClick r:id="rId2"/>
              </a:rPr>
              <a:t>http://creativecommons.org/licenses/by-nc/3.0/us/</a:t>
            </a:r>
          </a:p>
        </p:txBody>
      </p:sp>
      <p:sp>
        <p:nvSpPr>
          <p:cNvPr id="7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ssertion + 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</a:lstStyle>
          <a:p>
            <a:r>
              <a:t>Title Text</a:t>
            </a:r>
          </a:p>
        </p:txBody>
      </p:sp>
      <p:sp>
        <p:nvSpPr>
          <p:cNvPr id="8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2498135"/>
            <a:satOff val="-57619"/>
            <a:lumOff val="5585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>
            <a:spLocks noGrp="1"/>
          </p:cNvSpPr>
          <p:nvPr>
            <p:ph type="body" idx="1"/>
          </p:nvPr>
        </p:nvSpPr>
        <p:spPr>
          <a:xfrm>
            <a:off x="482600" y="1473200"/>
            <a:ext cx="12039600" cy="769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0" tIns="127000" rIns="127000" bIns="1270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49605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1pPr>
      <a:lvl2pPr marL="0" marR="0" indent="228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2pPr>
      <a:lvl3pPr marL="0" marR="0" indent="457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3pPr>
      <a:lvl4pPr marL="0" marR="0" indent="685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4pPr>
      <a:lvl5pPr marL="0" marR="0" indent="9144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5pPr>
      <a:lvl6pPr marL="0" marR="0" indent="11430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6pPr>
      <a:lvl7pPr marL="0" marR="0" indent="1371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7pPr>
      <a:lvl8pPr marL="0" marR="0" indent="1600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8pPr>
      <a:lvl9pPr marL="0" marR="0" indent="1828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Unit testing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Unit testing</a:t>
            </a:r>
          </a:p>
        </p:txBody>
      </p:sp>
      <p:sp>
        <p:nvSpPr>
          <p:cNvPr id="90" name="(With a dash of API design)"/>
          <p:cNvSpPr txBox="1"/>
          <p:nvPr/>
        </p:nvSpPr>
        <p:spPr>
          <a:xfrm>
            <a:off x="902814" y="2734953"/>
            <a:ext cx="4137203" cy="55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(With a dash of API design)</a:t>
            </a:r>
          </a:p>
        </p:txBody>
      </p:sp>
      <p:sp>
        <p:nvSpPr>
          <p:cNvPr id="91" name="Slide Number"/>
          <p:cNvSpPr>
            <a:spLocks noGrp="1"/>
          </p:cNvSpPr>
          <p:nvPr>
            <p:ph type="sldNum" sz="quarter" idx="4294967295"/>
          </p:nvPr>
        </p:nvSpPr>
        <p:spPr>
          <a:xfrm>
            <a:off x="6496050" y="9258300"/>
            <a:ext cx="228600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92" name="Hadley Wickham,  Jenny Bryan,  Di Cook"/>
          <p:cNvSpPr/>
          <p:nvPr/>
        </p:nvSpPr>
        <p:spPr>
          <a:xfrm>
            <a:off x="764356" y="7180451"/>
            <a:ext cx="768226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8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rPr lang="en-GB" dirty="0"/>
              <a:t>Forwards Teaching Team</a:t>
            </a:r>
            <a:endParaRPr lang="en-GB" dirty="0"/>
          </a:p>
        </p:txBody>
      </p:sp>
      <p:sp>
        <p:nvSpPr>
          <p:cNvPr id="93" name="December 2017"/>
          <p:cNvSpPr txBox="1"/>
          <p:nvPr/>
        </p:nvSpPr>
        <p:spPr>
          <a:xfrm>
            <a:off x="764356" y="4594672"/>
            <a:ext cx="180979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VerlagCondensed-BlackItalic"/>
                <a:ea typeface="VerlagCondensed-BlackItalic"/>
                <a:cs typeface="VerlagCondensed-BlackItalic"/>
                <a:sym typeface="VerlagCondensed-BlackItalic"/>
              </a:defRPr>
            </a:lvl1pPr>
          </a:lstStyle>
          <a:p>
            <a:r>
              <a:rPr lang="en-GB" b="1" i="1" dirty="0"/>
              <a:t>May 2018</a:t>
            </a:r>
            <a:endParaRPr lang="en-GB" b="1" i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sting workflow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Testing workflow</a:t>
            </a:r>
          </a:p>
        </p:txBody>
      </p:sp>
      <p:sp>
        <p:nvSpPr>
          <p:cNvPr id="128" name="http://r-pkgs.had.co.nz/tests.html"/>
          <p:cNvSpPr txBox="1"/>
          <p:nvPr/>
        </p:nvSpPr>
        <p:spPr>
          <a:xfrm>
            <a:off x="3296220" y="5596686"/>
            <a:ext cx="7886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  <a:latin typeface="Inconsolata Regular"/>
                <a:ea typeface="Inconsolata Regular"/>
                <a:cs typeface="Inconsolata Regular"/>
                <a:sym typeface="Inconsolata Regular"/>
              </a:defRPr>
            </a:lvl1pPr>
          </a:lstStyle>
          <a:p>
            <a:r>
              <a:rPr dirty="0"/>
              <a:t>http://r-pkgs.had.co.nz/tests.html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o far we’ve done this: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So far we’ve done this:</a:t>
            </a:r>
          </a:p>
        </p:txBody>
      </p:sp>
      <p:sp>
        <p:nvSpPr>
          <p:cNvPr id="136" name="Write R code"/>
          <p:cNvSpPr/>
          <p:nvPr/>
        </p:nvSpPr>
        <p:spPr>
          <a:xfrm>
            <a:off x="1600161" y="3168098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Write R code</a:t>
            </a:r>
          </a:p>
        </p:txBody>
      </p:sp>
      <p:sp>
        <p:nvSpPr>
          <p:cNvPr id="137" name="Reload code"/>
          <p:cNvSpPr/>
          <p:nvPr/>
        </p:nvSpPr>
        <p:spPr>
          <a:xfrm>
            <a:off x="7309201" y="3168098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Reload code</a:t>
            </a:r>
          </a:p>
        </p:txBody>
      </p:sp>
      <p:cxnSp>
        <p:nvCxnSpPr>
          <p:cNvPr id="138" name="Connection Line"/>
          <p:cNvCxnSpPr>
            <a:stCxn id="136" idx="3"/>
            <a:endCxn id="137" idx="1"/>
          </p:cNvCxnSpPr>
          <p:nvPr/>
        </p:nvCxnSpPr>
        <p:spPr>
          <a:xfrm>
            <a:off x="4164858" y="3803099"/>
            <a:ext cx="3144343" cy="0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39" name="Connection Line"/>
          <p:cNvCxnSpPr/>
          <p:nvPr/>
        </p:nvCxnSpPr>
        <p:spPr>
          <a:xfrm flipH="1">
            <a:off x="6862762" y="4423577"/>
            <a:ext cx="1741487" cy="2594713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40" name="Connection Line"/>
          <p:cNvCxnSpPr/>
          <p:nvPr/>
        </p:nvCxnSpPr>
        <p:spPr>
          <a:xfrm flipH="1" flipV="1">
            <a:off x="2632931" y="4438099"/>
            <a:ext cx="2285294" cy="2580191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41" name="Explore in console"/>
          <p:cNvSpPr/>
          <p:nvPr/>
        </p:nvSpPr>
        <p:spPr>
          <a:xfrm>
            <a:off x="4719106" y="7018290"/>
            <a:ext cx="2564696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Explore in console</a:t>
            </a:r>
          </a:p>
        </p:txBody>
      </p:sp>
      <p:sp>
        <p:nvSpPr>
          <p:cNvPr id="142" name="Cmd/Ctrl + Shift + L"/>
          <p:cNvSpPr txBox="1"/>
          <p:nvPr/>
        </p:nvSpPr>
        <p:spPr>
          <a:xfrm>
            <a:off x="6502400" y="4444752"/>
            <a:ext cx="3457576" cy="599442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rPr dirty="0" err="1"/>
              <a:t>Cmd</a:t>
            </a:r>
            <a:r>
              <a:rPr dirty="0"/>
              <a:t>/Ctrl + Shift + L</a:t>
            </a:r>
          </a:p>
        </p:txBody>
      </p:sp>
      <p:sp>
        <p:nvSpPr>
          <p:cNvPr id="143" name="devtools::load_all()"/>
          <p:cNvSpPr txBox="1"/>
          <p:nvPr/>
        </p:nvSpPr>
        <p:spPr>
          <a:xfrm>
            <a:off x="7006456" y="5020816"/>
            <a:ext cx="3525442" cy="584201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devtools</a:t>
            </a:r>
            <a:r>
              <a:rPr dirty="0"/>
              <a:t>::</a:t>
            </a:r>
            <a:r>
              <a:rPr dirty="0" err="1"/>
              <a:t>load_all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o far we’ve done this: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Testthat</a:t>
            </a:r>
            <a:r>
              <a:rPr lang="en-GB" dirty="0"/>
              <a:t> gives a new workflow</a:t>
            </a:r>
            <a:endParaRPr dirty="0"/>
          </a:p>
        </p:txBody>
      </p:sp>
      <p:sp>
        <p:nvSpPr>
          <p:cNvPr id="136" name="Write R code"/>
          <p:cNvSpPr/>
          <p:nvPr/>
        </p:nvSpPr>
        <p:spPr>
          <a:xfrm>
            <a:off x="1600161" y="2860576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rPr dirty="0"/>
              <a:t>Write R code</a:t>
            </a:r>
          </a:p>
        </p:txBody>
      </p:sp>
      <p:sp>
        <p:nvSpPr>
          <p:cNvPr id="137" name="Reload code"/>
          <p:cNvSpPr/>
          <p:nvPr/>
        </p:nvSpPr>
        <p:spPr>
          <a:xfrm>
            <a:off x="7309201" y="2860576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Reload code</a:t>
            </a:r>
          </a:p>
        </p:txBody>
      </p:sp>
      <p:cxnSp>
        <p:nvCxnSpPr>
          <p:cNvPr id="138" name="Connection Line"/>
          <p:cNvCxnSpPr>
            <a:stCxn id="136" idx="3"/>
            <a:endCxn id="137" idx="1"/>
          </p:cNvCxnSpPr>
          <p:nvPr/>
        </p:nvCxnSpPr>
        <p:spPr>
          <a:xfrm>
            <a:off x="4164858" y="3495577"/>
            <a:ext cx="3144343" cy="0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39" name="Connection Line"/>
          <p:cNvCxnSpPr/>
          <p:nvPr/>
        </p:nvCxnSpPr>
        <p:spPr>
          <a:xfrm flipH="1">
            <a:off x="6862762" y="4156720"/>
            <a:ext cx="1741487" cy="2594713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40" name="Connection Line"/>
          <p:cNvCxnSpPr/>
          <p:nvPr/>
        </p:nvCxnSpPr>
        <p:spPr>
          <a:xfrm flipH="1" flipV="1">
            <a:off x="2632931" y="4156720"/>
            <a:ext cx="2285294" cy="2580191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41" name="Explore in console"/>
          <p:cNvSpPr/>
          <p:nvPr/>
        </p:nvSpPr>
        <p:spPr>
          <a:xfrm>
            <a:off x="4414167" y="6749008"/>
            <a:ext cx="331933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rPr lang="en-GB" dirty="0" smtClean="0"/>
              <a:t>Run automated tests</a:t>
            </a:r>
          </a:p>
        </p:txBody>
      </p:sp>
      <p:sp>
        <p:nvSpPr>
          <p:cNvPr id="142" name="Cmd/Ctrl + Shift + L"/>
          <p:cNvSpPr txBox="1"/>
          <p:nvPr/>
        </p:nvSpPr>
        <p:spPr>
          <a:xfrm>
            <a:off x="6286376" y="4462076"/>
            <a:ext cx="5112568" cy="702756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rPr dirty="0" err="1"/>
              <a:t>Cmd</a:t>
            </a:r>
            <a:r>
              <a:rPr dirty="0"/>
              <a:t>/Ctrl + Shift + L</a:t>
            </a:r>
          </a:p>
        </p:txBody>
      </p:sp>
      <p:sp>
        <p:nvSpPr>
          <p:cNvPr id="143" name="devtools::load_all()"/>
          <p:cNvSpPr txBox="1"/>
          <p:nvPr/>
        </p:nvSpPr>
        <p:spPr>
          <a:xfrm>
            <a:off x="7006456" y="5020816"/>
            <a:ext cx="3525442" cy="584201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devtools</a:t>
            </a:r>
            <a:r>
              <a:rPr dirty="0"/>
              <a:t>::</a:t>
            </a:r>
            <a:r>
              <a:rPr dirty="0" err="1"/>
              <a:t>load_all</a:t>
            </a:r>
            <a:r>
              <a:rPr dirty="0"/>
              <a:t>()</a:t>
            </a:r>
          </a:p>
        </p:txBody>
      </p:sp>
      <p:sp>
        <p:nvSpPr>
          <p:cNvPr id="12" name="Cmd/Ctrl + Shift + L"/>
          <p:cNvSpPr txBox="1"/>
          <p:nvPr/>
        </p:nvSpPr>
        <p:spPr>
          <a:xfrm>
            <a:off x="3694088" y="8206492"/>
            <a:ext cx="5400600" cy="702756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rPr dirty="0" err="1"/>
              <a:t>Cmd</a:t>
            </a:r>
            <a:r>
              <a:rPr dirty="0"/>
              <a:t>/Ctrl + Shift + </a:t>
            </a:r>
            <a:r>
              <a:rPr lang="en-GB" dirty="0" smtClean="0"/>
              <a:t>T</a:t>
            </a:r>
            <a:endParaRPr dirty="0"/>
          </a:p>
        </p:txBody>
      </p:sp>
      <p:sp>
        <p:nvSpPr>
          <p:cNvPr id="13" name="devtools::load_all()"/>
          <p:cNvSpPr txBox="1"/>
          <p:nvPr/>
        </p:nvSpPr>
        <p:spPr>
          <a:xfrm>
            <a:off x="4793295" y="8759815"/>
            <a:ext cx="2789225" cy="595035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devtools</a:t>
            </a:r>
            <a:r>
              <a:rPr dirty="0" smtClean="0"/>
              <a:t>::</a:t>
            </a:r>
            <a:r>
              <a:rPr lang="en-GB" dirty="0" smtClean="0"/>
              <a:t>test</a:t>
            </a:r>
            <a:r>
              <a:rPr dirty="0" smtClean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7875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ut why load the code?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But why load the code?</a:t>
            </a:r>
          </a:p>
        </p:txBody>
      </p:sp>
      <p:sp>
        <p:nvSpPr>
          <p:cNvPr id="158" name="Write R code"/>
          <p:cNvSpPr/>
          <p:nvPr/>
        </p:nvSpPr>
        <p:spPr>
          <a:xfrm>
            <a:off x="1605857" y="4003295"/>
            <a:ext cx="3076644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Write R code</a:t>
            </a:r>
          </a:p>
        </p:txBody>
      </p:sp>
      <p:cxnSp>
        <p:nvCxnSpPr>
          <p:cNvPr id="159" name="Connection Line"/>
          <p:cNvCxnSpPr/>
          <p:nvPr/>
        </p:nvCxnSpPr>
        <p:spPr>
          <a:xfrm>
            <a:off x="4682501" y="4444752"/>
            <a:ext cx="3251198" cy="0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60" name="Connection Line"/>
          <p:cNvCxnSpPr/>
          <p:nvPr/>
        </p:nvCxnSpPr>
        <p:spPr>
          <a:xfrm flipH="1">
            <a:off x="4682501" y="4948808"/>
            <a:ext cx="3251198" cy="0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61" name="Run automated tests"/>
          <p:cNvSpPr/>
          <p:nvPr/>
        </p:nvSpPr>
        <p:spPr>
          <a:xfrm>
            <a:off x="7933699" y="4003295"/>
            <a:ext cx="3321229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Run automated tests</a:t>
            </a:r>
          </a:p>
        </p:txBody>
      </p:sp>
      <p:sp>
        <p:nvSpPr>
          <p:cNvPr id="162" name="Cmd/Ctrl + Shift + T"/>
          <p:cNvSpPr txBox="1"/>
          <p:nvPr/>
        </p:nvSpPr>
        <p:spPr>
          <a:xfrm>
            <a:off x="7339403" y="5433569"/>
            <a:ext cx="3487294" cy="599443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t>Cmd/Ctrl + Shift + T</a:t>
            </a:r>
          </a:p>
        </p:txBody>
      </p:sp>
      <p:sp>
        <p:nvSpPr>
          <p:cNvPr id="163" name="devtools::test()"/>
          <p:cNvSpPr txBox="1"/>
          <p:nvPr/>
        </p:nvSpPr>
        <p:spPr>
          <a:xfrm>
            <a:off x="8475413" y="6133340"/>
            <a:ext cx="2779515" cy="584201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devtools</a:t>
            </a:r>
            <a:r>
              <a:rPr dirty="0"/>
              <a:t>::test()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usethis::create_package(&quot;~/desktop/hadcol&quot;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usethis</a:t>
            </a:r>
            <a:r>
              <a:rPr dirty="0"/>
              <a:t>::</a:t>
            </a:r>
            <a:r>
              <a:rPr dirty="0" err="1"/>
              <a:t>create_package</a:t>
            </a:r>
            <a:r>
              <a:rPr dirty="0"/>
              <a:t>("~/</a:t>
            </a:r>
            <a:r>
              <a:rPr dirty="0" smtClean="0"/>
              <a:t>desktop/</a:t>
            </a:r>
            <a:r>
              <a:rPr lang="en-GB" dirty="0" smtClean="0"/>
              <a:t>add</a:t>
            </a:r>
            <a:r>
              <a:rPr dirty="0" smtClean="0"/>
              <a:t>col</a:t>
            </a:r>
            <a:r>
              <a:rPr dirty="0"/>
              <a:t>")</a:t>
            </a:r>
          </a:p>
          <a:p>
            <a:r>
              <a:rPr dirty="0" err="1"/>
              <a:t>usethis</a:t>
            </a:r>
            <a:r>
              <a:rPr dirty="0"/>
              <a:t>::</a:t>
            </a:r>
            <a:r>
              <a:rPr dirty="0" err="1"/>
              <a:t>use_r</a:t>
            </a:r>
            <a:r>
              <a:rPr dirty="0"/>
              <a:t>("</a:t>
            </a:r>
            <a:r>
              <a:rPr dirty="0" err="1"/>
              <a:t>add_col</a:t>
            </a:r>
            <a:r>
              <a:rPr dirty="0"/>
              <a:t>")</a:t>
            </a:r>
          </a:p>
          <a:p>
            <a:endParaRPr dirty="0"/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add_cols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 &lt;- function(x, y, where = 1) {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if (where == 1) {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  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cbind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(y, x)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} else if (where &gt; 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ncol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(x)) {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  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cbind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(x, y)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} else {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  lhs &lt;- 1:(where - 1)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  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cbind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(x[lhs], y, x[-lhs])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  }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}</a:t>
            </a:r>
          </a:p>
        </p:txBody>
      </p:sp>
      <p:sp>
        <p:nvSpPr>
          <p:cNvPr id="123" name="We know how to create a package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r>
              <a:t>We know how to create a package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usethis::use_test(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usethis</a:t>
            </a:r>
            <a:r>
              <a:rPr dirty="0"/>
              <a:t>::</a:t>
            </a:r>
            <a:r>
              <a:rPr dirty="0" err="1"/>
              <a:t>use_test</a:t>
            </a:r>
            <a:r>
              <a:rPr dirty="0"/>
              <a:t>()</a:t>
            </a:r>
          </a:p>
          <a:p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Adding '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' to Suggests field</a:t>
            </a:r>
          </a:p>
          <a:p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Creating 'tests/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/'</a:t>
            </a:r>
          </a:p>
          <a:p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Writing 'tests/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testthat.R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'</a:t>
            </a:r>
          </a:p>
          <a:p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Writing 'tests/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/test-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add_cols.R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'</a:t>
            </a:r>
          </a:p>
          <a:p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● Modify 'tests/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/test-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add_cols.R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'</a:t>
            </a:r>
          </a:p>
          <a:p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r>
              <a:rPr dirty="0" err="1"/>
              <a:t>devtools</a:t>
            </a:r>
            <a:r>
              <a:rPr dirty="0"/>
              <a:t>::test()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Or Command + Shift + T </a:t>
            </a:r>
          </a:p>
        </p:txBody>
      </p:sp>
      <p:sp>
        <p:nvSpPr>
          <p:cNvPr id="131" name="Even more convenient with some conven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Now add tests</a:t>
            </a:r>
            <a:endParaRPr dirty="0"/>
          </a:p>
        </p:txBody>
      </p:sp>
      <p:sp>
        <p:nvSpPr>
          <p:cNvPr id="132" name="Set up testthat infrastructure"/>
          <p:cNvSpPr/>
          <p:nvPr/>
        </p:nvSpPr>
        <p:spPr>
          <a:xfrm>
            <a:off x="5206256" y="1852464"/>
            <a:ext cx="6356400" cy="113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0" y="0"/>
                </a:moveTo>
                <a:cubicBezTo>
                  <a:pt x="130" y="0"/>
                  <a:pt x="0" y="541"/>
                  <a:pt x="0" y="1209"/>
                </a:cubicBezTo>
                <a:lnTo>
                  <a:pt x="0" y="15609"/>
                </a:lnTo>
                <a:cubicBezTo>
                  <a:pt x="0" y="16276"/>
                  <a:pt x="130" y="16818"/>
                  <a:pt x="290" y="16818"/>
                </a:cubicBezTo>
                <a:lnTo>
                  <a:pt x="9009" y="16818"/>
                </a:lnTo>
                <a:lnTo>
                  <a:pt x="9589" y="21600"/>
                </a:lnTo>
                <a:lnTo>
                  <a:pt x="10167" y="16818"/>
                </a:lnTo>
                <a:lnTo>
                  <a:pt x="21310" y="16818"/>
                </a:lnTo>
                <a:cubicBezTo>
                  <a:pt x="21470" y="16818"/>
                  <a:pt x="21600" y="16276"/>
                  <a:pt x="21600" y="15609"/>
                </a:cubicBezTo>
                <a:lnTo>
                  <a:pt x="21600" y="1209"/>
                </a:lnTo>
                <a:cubicBezTo>
                  <a:pt x="21600" y="541"/>
                  <a:pt x="21470" y="0"/>
                  <a:pt x="21310" y="0"/>
                </a:cubicBezTo>
                <a:lnTo>
                  <a:pt x="290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dirty="0"/>
              <a:t>Set up </a:t>
            </a:r>
            <a:r>
              <a:rPr dirty="0" err="1"/>
              <a:t>testthat</a:t>
            </a:r>
            <a:r>
              <a:rPr dirty="0"/>
              <a:t> </a:t>
            </a:r>
            <a:r>
              <a:rPr dirty="0" smtClean="0"/>
              <a:t>in</a:t>
            </a:r>
            <a:r>
              <a:rPr lang="en-GB" dirty="0" smtClean="0"/>
              <a:t>a</a:t>
            </a:r>
            <a:r>
              <a:rPr dirty="0" err="1" smtClean="0"/>
              <a:t>frastructure</a:t>
            </a:r>
            <a:endParaRPr dirty="0"/>
          </a:p>
        </p:txBody>
      </p:sp>
      <p:sp>
        <p:nvSpPr>
          <p:cNvPr id="133" name="Create test file matching script"/>
          <p:cNvSpPr/>
          <p:nvPr/>
        </p:nvSpPr>
        <p:spPr>
          <a:xfrm>
            <a:off x="6070352" y="6604992"/>
            <a:ext cx="6336704" cy="1089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1" y="0"/>
                </a:moveTo>
                <a:lnTo>
                  <a:pt x="2241" y="4078"/>
                </a:lnTo>
                <a:lnTo>
                  <a:pt x="290" y="4078"/>
                </a:lnTo>
                <a:cubicBezTo>
                  <a:pt x="130" y="4078"/>
                  <a:pt x="0" y="4641"/>
                  <a:pt x="0" y="5337"/>
                </a:cubicBezTo>
                <a:lnTo>
                  <a:pt x="0" y="20341"/>
                </a:lnTo>
                <a:cubicBezTo>
                  <a:pt x="0" y="21036"/>
                  <a:pt x="130" y="21600"/>
                  <a:pt x="290" y="21600"/>
                </a:cubicBezTo>
                <a:lnTo>
                  <a:pt x="21310" y="21600"/>
                </a:lnTo>
                <a:cubicBezTo>
                  <a:pt x="21470" y="21600"/>
                  <a:pt x="21600" y="21036"/>
                  <a:pt x="21600" y="20341"/>
                </a:cubicBezTo>
                <a:lnTo>
                  <a:pt x="21600" y="5337"/>
                </a:lnTo>
                <a:cubicBezTo>
                  <a:pt x="21600" y="4641"/>
                  <a:pt x="21470" y="4078"/>
                  <a:pt x="21310" y="4078"/>
                </a:cubicBezTo>
                <a:lnTo>
                  <a:pt x="3401" y="4078"/>
                </a:lnTo>
                <a:lnTo>
                  <a:pt x="2821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dirty="0"/>
              <a:t>Create test file matching script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t_pos &lt;- function(i) {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rPr dirty="0" err="1"/>
              <a:t>at_pos</a:t>
            </a:r>
            <a:r>
              <a:rPr dirty="0"/>
              <a:t> &lt;- function(</a:t>
            </a:r>
            <a:r>
              <a:rPr dirty="0" err="1"/>
              <a:t>i</a:t>
            </a:r>
            <a:r>
              <a:rPr dirty="0"/>
              <a:t>) {</a:t>
            </a:r>
          </a:p>
          <a:p>
            <a:pPr>
              <a:defRPr sz="2900"/>
            </a:pPr>
            <a:r>
              <a:rPr dirty="0"/>
              <a:t>  </a:t>
            </a:r>
            <a:r>
              <a:rPr dirty="0" err="1"/>
              <a:t>add_cols</a:t>
            </a:r>
            <a:r>
              <a:rPr dirty="0"/>
              <a:t>(df1, df2, where = </a:t>
            </a:r>
            <a:r>
              <a:rPr dirty="0" err="1"/>
              <a:t>i</a:t>
            </a:r>
            <a:r>
              <a:rPr dirty="0"/>
              <a:t>)</a:t>
            </a:r>
          </a:p>
          <a:p>
            <a:pPr>
              <a:defRPr sz="2900"/>
            </a:pPr>
            <a:r>
              <a:rPr dirty="0"/>
              <a:t>}</a:t>
            </a:r>
          </a:p>
          <a:p>
            <a:pPr>
              <a:defRPr sz="2900"/>
            </a:pPr>
            <a:endParaRPr dirty="0"/>
          </a:p>
          <a:p>
            <a:pPr>
              <a:defRPr sz="2900"/>
            </a:pP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(1), c("X", "Y", "a", "b", "c"))</a:t>
            </a:r>
          </a:p>
          <a:p>
            <a:pPr>
              <a:defRPr sz="2900"/>
            </a:pP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(2), c("a", "X", "Y", "b", "c"))</a:t>
            </a:r>
          </a:p>
          <a:p>
            <a:pPr>
              <a:defRPr sz="2900"/>
            </a:pP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(3), c("a", "b", "X", "Y", "c"))</a:t>
            </a:r>
          </a:p>
          <a:p>
            <a:pPr>
              <a:defRPr sz="2900"/>
            </a:pP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(4), c("a", "b", "c", "X", "Y"))</a:t>
            </a:r>
          </a:p>
        </p:txBody>
      </p:sp>
      <p:sp>
        <p:nvSpPr>
          <p:cNvPr id="166" name="Key idea of unit testing is to automate!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idea of unit testing is to automate!</a:t>
            </a:r>
          </a:p>
        </p:txBody>
      </p:sp>
      <p:sp>
        <p:nvSpPr>
          <p:cNvPr id="167" name="Helper function to reduce duplication"/>
          <p:cNvSpPr/>
          <p:nvPr/>
        </p:nvSpPr>
        <p:spPr>
          <a:xfrm>
            <a:off x="2984500" y="1872605"/>
            <a:ext cx="8630468" cy="1107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" y="0"/>
                </a:moveTo>
                <a:cubicBezTo>
                  <a:pt x="102" y="0"/>
                  <a:pt x="0" y="554"/>
                  <a:pt x="0" y="1238"/>
                </a:cubicBezTo>
                <a:lnTo>
                  <a:pt x="0" y="15989"/>
                </a:lnTo>
                <a:cubicBezTo>
                  <a:pt x="0" y="16673"/>
                  <a:pt x="102" y="17227"/>
                  <a:pt x="228" y="17227"/>
                </a:cubicBezTo>
                <a:lnTo>
                  <a:pt x="881" y="17227"/>
                </a:lnTo>
                <a:lnTo>
                  <a:pt x="1337" y="21600"/>
                </a:lnTo>
                <a:lnTo>
                  <a:pt x="1793" y="17227"/>
                </a:lnTo>
                <a:lnTo>
                  <a:pt x="21372" y="17227"/>
                </a:lnTo>
                <a:cubicBezTo>
                  <a:pt x="21498" y="17227"/>
                  <a:pt x="21600" y="16673"/>
                  <a:pt x="21600" y="15989"/>
                </a:cubicBezTo>
                <a:lnTo>
                  <a:pt x="21600" y="1238"/>
                </a:lnTo>
                <a:cubicBezTo>
                  <a:pt x="21600" y="554"/>
                  <a:pt x="21498" y="0"/>
                  <a:pt x="21372" y="0"/>
                </a:cubicBezTo>
                <a:lnTo>
                  <a:pt x="228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t>Helper function to reduce duplication</a:t>
            </a:r>
          </a:p>
        </p:txBody>
      </p:sp>
      <p:sp>
        <p:nvSpPr>
          <p:cNvPr id="168" name="Describes an expected property of the output"/>
          <p:cNvSpPr/>
          <p:nvPr/>
        </p:nvSpPr>
        <p:spPr>
          <a:xfrm>
            <a:off x="965200" y="7933147"/>
            <a:ext cx="10433744" cy="1089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9" y="0"/>
                </a:moveTo>
                <a:lnTo>
                  <a:pt x="1400" y="4084"/>
                </a:lnTo>
                <a:lnTo>
                  <a:pt x="194" y="4084"/>
                </a:lnTo>
                <a:cubicBezTo>
                  <a:pt x="87" y="4084"/>
                  <a:pt x="0" y="4648"/>
                  <a:pt x="0" y="5343"/>
                </a:cubicBezTo>
                <a:lnTo>
                  <a:pt x="0" y="20341"/>
                </a:lnTo>
                <a:cubicBezTo>
                  <a:pt x="0" y="21036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036"/>
                  <a:pt x="21600" y="20341"/>
                </a:cubicBezTo>
                <a:lnTo>
                  <a:pt x="21600" y="5343"/>
                </a:lnTo>
                <a:cubicBezTo>
                  <a:pt x="21600" y="4648"/>
                  <a:pt x="21513" y="4084"/>
                  <a:pt x="21406" y="4084"/>
                </a:cubicBezTo>
                <a:lnTo>
                  <a:pt x="2178" y="4084"/>
                </a:lnTo>
                <a:lnTo>
                  <a:pt x="1789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t>Describes an expected property of the output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# In tests/testthat/test-add_cols.R…"/>
          <p:cNvSpPr>
            <a:spLocks noGrp="1"/>
          </p:cNvSpPr>
          <p:nvPr>
            <p:ph type="body" idx="1"/>
          </p:nvPr>
        </p:nvSpPr>
        <p:spPr>
          <a:xfrm>
            <a:off x="482600" y="1460500"/>
            <a:ext cx="12039600" cy="7696200"/>
          </a:xfrm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In tests/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/test-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add_cols.R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>
              <a:defRPr sz="2900"/>
            </a:pP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>
              <a:defRPr sz="2900"/>
            </a:pPr>
            <a:r>
              <a:rPr dirty="0" err="1"/>
              <a:t>test_that</a:t>
            </a:r>
            <a:r>
              <a:rPr dirty="0"/>
              <a:t>("can add column at any position", {</a:t>
            </a:r>
          </a:p>
          <a:p>
            <a:pPr>
              <a:defRPr sz="2900"/>
            </a:pPr>
            <a:r>
              <a:rPr dirty="0"/>
              <a:t>  </a:t>
            </a:r>
            <a:r>
              <a:rPr dirty="0" err="1"/>
              <a:t>at_pos</a:t>
            </a:r>
            <a:r>
              <a:rPr dirty="0"/>
              <a:t> &lt;- function(</a:t>
            </a:r>
            <a:r>
              <a:rPr dirty="0" err="1"/>
              <a:t>i</a:t>
            </a:r>
            <a:r>
              <a:rPr dirty="0"/>
              <a:t>) {</a:t>
            </a:r>
          </a:p>
          <a:p>
            <a:pPr>
              <a:defRPr sz="2900"/>
            </a:pPr>
            <a:r>
              <a:rPr dirty="0"/>
              <a:t>    </a:t>
            </a:r>
            <a:r>
              <a:rPr dirty="0" err="1"/>
              <a:t>add_cols</a:t>
            </a:r>
            <a:r>
              <a:rPr dirty="0"/>
              <a:t>(df1, df2, where = </a:t>
            </a:r>
            <a:r>
              <a:rPr dirty="0" err="1"/>
              <a:t>i</a:t>
            </a:r>
            <a:r>
              <a:rPr dirty="0"/>
              <a:t>)</a:t>
            </a:r>
          </a:p>
          <a:p>
            <a:pPr>
              <a:defRPr sz="2900"/>
            </a:pPr>
            <a:r>
              <a:rPr dirty="0"/>
              <a:t>  }</a:t>
            </a:r>
          </a:p>
          <a:p>
            <a:pPr>
              <a:defRPr sz="2900"/>
            </a:pPr>
            <a:r>
              <a:rPr dirty="0"/>
              <a:t>  </a:t>
            </a:r>
          </a:p>
          <a:p>
            <a:pPr>
              <a:defRPr sz="2900"/>
            </a:pPr>
            <a:r>
              <a:rPr dirty="0"/>
              <a:t>  </a:t>
            </a: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(1), c("X", "Y", "a", "b", "c"))</a:t>
            </a:r>
          </a:p>
          <a:p>
            <a:pPr>
              <a:defRPr sz="2900"/>
            </a:pPr>
            <a:r>
              <a:rPr dirty="0"/>
              <a:t>  </a:t>
            </a: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(2), c("a", "X", "Y", "b", "c"))</a:t>
            </a:r>
          </a:p>
          <a:p>
            <a:pPr>
              <a:defRPr sz="2900"/>
            </a:pPr>
            <a:r>
              <a:rPr dirty="0"/>
              <a:t>  </a:t>
            </a: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(3), c("a", "b", "X", "Y", "c"))</a:t>
            </a:r>
          </a:p>
          <a:p>
            <a:pPr>
              <a:defRPr sz="2900"/>
            </a:pPr>
            <a:r>
              <a:rPr dirty="0"/>
              <a:t>  </a:t>
            </a: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(4), c("a", "b", "c", "X", "Y"))</a:t>
            </a:r>
          </a:p>
          <a:p>
            <a:pPr>
              <a:defRPr sz="2900"/>
            </a:pPr>
            <a:r>
              <a:rPr dirty="0"/>
              <a:t>})</a:t>
            </a:r>
          </a:p>
        </p:txBody>
      </p:sp>
      <p:sp>
        <p:nvSpPr>
          <p:cNvPr id="171" name="And this automation must follow conventions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And this automation must </a:t>
            </a:r>
            <a:r>
              <a:rPr dirty="0"/>
              <a:t>follow conventions</a:t>
            </a:r>
          </a:p>
        </p:txBody>
      </p:sp>
      <p:sp>
        <p:nvSpPr>
          <p:cNvPr id="172" name="Tests for R/add_cols.R"/>
          <p:cNvSpPr/>
          <p:nvPr/>
        </p:nvSpPr>
        <p:spPr>
          <a:xfrm>
            <a:off x="4702200" y="1060376"/>
            <a:ext cx="6408712" cy="1191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" y="0"/>
                </a:moveTo>
                <a:cubicBezTo>
                  <a:pt x="161" y="0"/>
                  <a:pt x="0" y="516"/>
                  <a:pt x="0" y="1152"/>
                </a:cubicBezTo>
                <a:lnTo>
                  <a:pt x="0" y="15986"/>
                </a:lnTo>
                <a:cubicBezTo>
                  <a:pt x="0" y="16622"/>
                  <a:pt x="161" y="17137"/>
                  <a:pt x="360" y="17137"/>
                </a:cubicBezTo>
                <a:lnTo>
                  <a:pt x="1975" y="17137"/>
                </a:lnTo>
                <a:lnTo>
                  <a:pt x="2694" y="21600"/>
                </a:lnTo>
                <a:lnTo>
                  <a:pt x="3416" y="17137"/>
                </a:lnTo>
                <a:lnTo>
                  <a:pt x="21240" y="17137"/>
                </a:lnTo>
                <a:cubicBezTo>
                  <a:pt x="21439" y="17137"/>
                  <a:pt x="21600" y="16622"/>
                  <a:pt x="21600" y="15986"/>
                </a:cubicBezTo>
                <a:lnTo>
                  <a:pt x="21600" y="1152"/>
                </a:lnTo>
                <a:cubicBezTo>
                  <a:pt x="21600" y="516"/>
                  <a:pt x="21439" y="0"/>
                  <a:pt x="21240" y="0"/>
                </a:cubicBezTo>
                <a:lnTo>
                  <a:pt x="360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t>Tests for R/add_cols.R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sts are organised in three layer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Tests are organised in three layers</a:t>
            </a:r>
          </a:p>
        </p:txBody>
      </p:sp>
      <p:sp>
        <p:nvSpPr>
          <p:cNvPr id="175" name="Rectangle"/>
          <p:cNvSpPr/>
          <p:nvPr/>
        </p:nvSpPr>
        <p:spPr>
          <a:xfrm>
            <a:off x="742092" y="1829534"/>
            <a:ext cx="10821631" cy="75392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/>
            <a:endParaRPr/>
          </a:p>
        </p:txBody>
      </p:sp>
      <p:grpSp>
        <p:nvGrpSpPr>
          <p:cNvPr id="182" name="Group"/>
          <p:cNvGrpSpPr/>
          <p:nvPr/>
        </p:nvGrpSpPr>
        <p:grpSpPr>
          <a:xfrm>
            <a:off x="1494380" y="2671889"/>
            <a:ext cx="2326592" cy="3627959"/>
            <a:chOff x="0" y="52069"/>
            <a:chExt cx="2326591" cy="3627958"/>
          </a:xfrm>
        </p:grpSpPr>
        <p:sp>
          <p:nvSpPr>
            <p:cNvPr id="176" name="Rectangle"/>
            <p:cNvSpPr/>
            <p:nvPr/>
          </p:nvSpPr>
          <p:spPr>
            <a:xfrm>
              <a:off x="12700" y="673100"/>
              <a:ext cx="2313891" cy="3006927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7" name="Expectation"/>
            <p:cNvSpPr txBox="1"/>
            <p:nvPr/>
          </p:nvSpPr>
          <p:spPr>
            <a:xfrm>
              <a:off x="150142" y="8284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78" name="Expectation"/>
            <p:cNvSpPr txBox="1"/>
            <p:nvPr/>
          </p:nvSpPr>
          <p:spPr>
            <a:xfrm>
              <a:off x="150142" y="14888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79" name="Expectation"/>
            <p:cNvSpPr txBox="1"/>
            <p:nvPr/>
          </p:nvSpPr>
          <p:spPr>
            <a:xfrm>
              <a:off x="150142" y="28096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80" name="Expectation"/>
            <p:cNvSpPr txBox="1"/>
            <p:nvPr/>
          </p:nvSpPr>
          <p:spPr>
            <a:xfrm>
              <a:off x="150142" y="21492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81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4989612" y="2207356"/>
            <a:ext cx="2326592" cy="2816828"/>
            <a:chOff x="0" y="52069"/>
            <a:chExt cx="2326591" cy="2816827"/>
          </a:xfrm>
        </p:grpSpPr>
        <p:sp>
          <p:nvSpPr>
            <p:cNvPr id="183" name="Rectangle"/>
            <p:cNvSpPr/>
            <p:nvPr/>
          </p:nvSpPr>
          <p:spPr>
            <a:xfrm>
              <a:off x="12700" y="673100"/>
              <a:ext cx="2313891" cy="2195796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4" name="Expectation"/>
            <p:cNvSpPr txBox="1"/>
            <p:nvPr/>
          </p:nvSpPr>
          <p:spPr>
            <a:xfrm>
              <a:off x="150142" y="8284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85" name="Expectation"/>
            <p:cNvSpPr txBox="1"/>
            <p:nvPr/>
          </p:nvSpPr>
          <p:spPr>
            <a:xfrm>
              <a:off x="150142" y="14888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86" name="Expectation"/>
            <p:cNvSpPr txBox="1"/>
            <p:nvPr/>
          </p:nvSpPr>
          <p:spPr>
            <a:xfrm>
              <a:off x="150142" y="21492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87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3623328" y="6837400"/>
            <a:ext cx="2326592" cy="1496030"/>
            <a:chOff x="0" y="52069"/>
            <a:chExt cx="2326591" cy="1496028"/>
          </a:xfrm>
        </p:grpSpPr>
        <p:sp>
          <p:nvSpPr>
            <p:cNvPr id="189" name="Rectangle"/>
            <p:cNvSpPr/>
            <p:nvPr/>
          </p:nvSpPr>
          <p:spPr>
            <a:xfrm>
              <a:off x="12700" y="673100"/>
              <a:ext cx="2313891" cy="874997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" name="Expectation"/>
            <p:cNvSpPr txBox="1"/>
            <p:nvPr/>
          </p:nvSpPr>
          <p:spPr>
            <a:xfrm>
              <a:off x="150142" y="828470"/>
              <a:ext cx="2109551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91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201" name="Group"/>
          <p:cNvGrpSpPr/>
          <p:nvPr/>
        </p:nvGrpSpPr>
        <p:grpSpPr>
          <a:xfrm>
            <a:off x="7850594" y="3303351"/>
            <a:ext cx="2326592" cy="4798028"/>
            <a:chOff x="0" y="52069"/>
            <a:chExt cx="2326591" cy="4798027"/>
          </a:xfrm>
        </p:grpSpPr>
        <p:sp>
          <p:nvSpPr>
            <p:cNvPr id="193" name="Rectangle"/>
            <p:cNvSpPr/>
            <p:nvPr/>
          </p:nvSpPr>
          <p:spPr>
            <a:xfrm>
              <a:off x="12700" y="673100"/>
              <a:ext cx="2313891" cy="4176996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4" name="Expectation"/>
            <p:cNvSpPr txBox="1"/>
            <p:nvPr/>
          </p:nvSpPr>
          <p:spPr>
            <a:xfrm>
              <a:off x="150142" y="8284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95" name="Expectation"/>
            <p:cNvSpPr txBox="1"/>
            <p:nvPr/>
          </p:nvSpPr>
          <p:spPr>
            <a:xfrm>
              <a:off x="150142" y="14888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96" name="Expectation"/>
            <p:cNvSpPr txBox="1"/>
            <p:nvPr/>
          </p:nvSpPr>
          <p:spPr>
            <a:xfrm>
              <a:off x="150142" y="28096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97" name="Expectation"/>
            <p:cNvSpPr txBox="1"/>
            <p:nvPr/>
          </p:nvSpPr>
          <p:spPr>
            <a:xfrm>
              <a:off x="150142" y="21492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 smtClean="0"/>
                <a:t>Expectation</a:t>
              </a:r>
              <a:endParaRPr sz="3000" dirty="0"/>
            </a:p>
          </p:txBody>
        </p:sp>
        <p:sp>
          <p:nvSpPr>
            <p:cNvPr id="198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Test</a:t>
              </a:r>
            </a:p>
          </p:txBody>
        </p:sp>
        <p:sp>
          <p:nvSpPr>
            <p:cNvPr id="199" name="Expectation"/>
            <p:cNvSpPr txBox="1"/>
            <p:nvPr/>
          </p:nvSpPr>
          <p:spPr>
            <a:xfrm>
              <a:off x="150142" y="34700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200" name="Expectation"/>
            <p:cNvSpPr txBox="1"/>
            <p:nvPr/>
          </p:nvSpPr>
          <p:spPr>
            <a:xfrm>
              <a:off x="150142" y="41304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</p:grpSp>
      <p:sp>
        <p:nvSpPr>
          <p:cNvPr id="202" name="File"/>
          <p:cNvSpPr txBox="1"/>
          <p:nvPr/>
        </p:nvSpPr>
        <p:spPr>
          <a:xfrm>
            <a:off x="729392" y="1208503"/>
            <a:ext cx="675742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File</a:t>
            </a:r>
          </a:p>
        </p:txBody>
      </p:sp>
      <p:sp>
        <p:nvSpPr>
          <p:cNvPr id="203" name="One per .R file in R/"/>
          <p:cNvSpPr/>
          <p:nvPr/>
        </p:nvSpPr>
        <p:spPr>
          <a:xfrm>
            <a:off x="1522777" y="1100463"/>
            <a:ext cx="4095039" cy="944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2" y="0"/>
                </a:moveTo>
                <a:cubicBezTo>
                  <a:pt x="1692" y="0"/>
                  <a:pt x="1522" y="650"/>
                  <a:pt x="1522" y="1451"/>
                </a:cubicBezTo>
                <a:lnTo>
                  <a:pt x="1522" y="7248"/>
                </a:lnTo>
                <a:lnTo>
                  <a:pt x="0" y="10151"/>
                </a:lnTo>
                <a:lnTo>
                  <a:pt x="1522" y="13054"/>
                </a:lnTo>
                <a:lnTo>
                  <a:pt x="1522" y="20149"/>
                </a:lnTo>
                <a:cubicBezTo>
                  <a:pt x="1522" y="20950"/>
                  <a:pt x="1692" y="21600"/>
                  <a:pt x="1902" y="21600"/>
                </a:cubicBezTo>
                <a:lnTo>
                  <a:pt x="21220" y="21600"/>
                </a:lnTo>
                <a:cubicBezTo>
                  <a:pt x="21430" y="21600"/>
                  <a:pt x="21600" y="20950"/>
                  <a:pt x="21600" y="20149"/>
                </a:cubicBezTo>
                <a:lnTo>
                  <a:pt x="21600" y="1451"/>
                </a:lnTo>
                <a:cubicBezTo>
                  <a:pt x="21600" y="650"/>
                  <a:pt x="21430" y="0"/>
                  <a:pt x="21220" y="0"/>
                </a:cubicBezTo>
                <a:lnTo>
                  <a:pt x="1902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lang="en-GB" sz="2800" dirty="0" smtClean="0"/>
              <a:t>   </a:t>
            </a:r>
            <a:r>
              <a:rPr sz="2800" dirty="0" smtClean="0"/>
              <a:t>One </a:t>
            </a:r>
            <a:r>
              <a:rPr sz="2800" dirty="0"/>
              <a:t>per .R file in R/</a:t>
            </a:r>
          </a:p>
        </p:txBody>
      </p:sp>
      <p:sp>
        <p:nvSpPr>
          <p:cNvPr id="204" name="Hard to define precisely. One per “chunk” of functionality."/>
          <p:cNvSpPr/>
          <p:nvPr/>
        </p:nvSpPr>
        <p:spPr>
          <a:xfrm>
            <a:off x="7863294" y="1208504"/>
            <a:ext cx="4903802" cy="2011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6" y="0"/>
                </a:moveTo>
                <a:cubicBezTo>
                  <a:pt x="133" y="0"/>
                  <a:pt x="0" y="329"/>
                  <a:pt x="0" y="734"/>
                </a:cubicBezTo>
                <a:lnTo>
                  <a:pt x="0" y="17579"/>
                </a:lnTo>
                <a:cubicBezTo>
                  <a:pt x="0" y="17985"/>
                  <a:pt x="133" y="18314"/>
                  <a:pt x="296" y="18314"/>
                </a:cubicBezTo>
                <a:lnTo>
                  <a:pt x="1250" y="18314"/>
                </a:lnTo>
                <a:lnTo>
                  <a:pt x="1843" y="21600"/>
                </a:lnTo>
                <a:lnTo>
                  <a:pt x="2436" y="18314"/>
                </a:lnTo>
                <a:lnTo>
                  <a:pt x="21304" y="18314"/>
                </a:lnTo>
                <a:cubicBezTo>
                  <a:pt x="21467" y="18314"/>
                  <a:pt x="21600" y="17985"/>
                  <a:pt x="21600" y="17579"/>
                </a:cubicBezTo>
                <a:lnTo>
                  <a:pt x="21600" y="734"/>
                </a:lnTo>
                <a:cubicBezTo>
                  <a:pt x="21600" y="329"/>
                  <a:pt x="21467" y="0"/>
                  <a:pt x="21304" y="0"/>
                </a:cubicBezTo>
                <a:lnTo>
                  <a:pt x="296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sz="2800" dirty="0"/>
              <a:t>Hard to define precisely. One per “chunk” of functionality.</a:t>
            </a:r>
          </a:p>
        </p:txBody>
      </p:sp>
      <p:sp>
        <p:nvSpPr>
          <p:cNvPr id="205" name="Very fine grained"/>
          <p:cNvSpPr/>
          <p:nvPr/>
        </p:nvSpPr>
        <p:spPr>
          <a:xfrm>
            <a:off x="4799322" y="6381803"/>
            <a:ext cx="3088086" cy="1143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7" y="0"/>
                </a:moveTo>
                <a:cubicBezTo>
                  <a:pt x="156" y="0"/>
                  <a:pt x="0" y="421"/>
                  <a:pt x="0" y="937"/>
                </a:cubicBezTo>
                <a:lnTo>
                  <a:pt x="0" y="16061"/>
                </a:lnTo>
                <a:cubicBezTo>
                  <a:pt x="0" y="16577"/>
                  <a:pt x="156" y="16991"/>
                  <a:pt x="347" y="16991"/>
                </a:cubicBezTo>
                <a:lnTo>
                  <a:pt x="1310" y="16991"/>
                </a:lnTo>
                <a:lnTo>
                  <a:pt x="2001" y="21600"/>
                </a:lnTo>
                <a:lnTo>
                  <a:pt x="2695" y="16991"/>
                </a:lnTo>
                <a:lnTo>
                  <a:pt x="21253" y="16991"/>
                </a:lnTo>
                <a:cubicBezTo>
                  <a:pt x="21444" y="16991"/>
                  <a:pt x="21600" y="16577"/>
                  <a:pt x="21600" y="16061"/>
                </a:cubicBezTo>
                <a:lnTo>
                  <a:pt x="21600" y="937"/>
                </a:lnTo>
                <a:cubicBezTo>
                  <a:pt x="21600" y="421"/>
                  <a:pt x="21444" y="0"/>
                  <a:pt x="21253" y="0"/>
                </a:cubicBezTo>
                <a:lnTo>
                  <a:pt x="347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sz="2800" dirty="0" smtClean="0"/>
              <a:t>Very fine grained</a:t>
            </a:r>
            <a:endParaRPr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1" animBg="1" advAuto="0"/>
      <p:bldP spid="204" grpId="2" animBg="1" advAuto="0"/>
      <p:bldP spid="205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ractice the workflow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Practice the workflow</a:t>
            </a:r>
          </a:p>
        </p:txBody>
      </p:sp>
      <p:sp>
        <p:nvSpPr>
          <p:cNvPr id="208" name="Copy in your add_cols() function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400" dirty="0"/>
              <a:t>Copy in your </a:t>
            </a:r>
            <a:r>
              <a:rPr sz="4400" dirty="0" err="1"/>
              <a:t>add_cols</a:t>
            </a:r>
            <a:r>
              <a:rPr sz="4400" dirty="0"/>
              <a:t>() function.</a:t>
            </a:r>
          </a:p>
          <a:p>
            <a:r>
              <a:rPr sz="4400" dirty="0"/>
              <a:t>Create </a:t>
            </a:r>
            <a:r>
              <a:rPr sz="4400" dirty="0" smtClean="0"/>
              <a:t>an </a:t>
            </a:r>
            <a:r>
              <a:rPr sz="4400" dirty="0" err="1"/>
              <a:t>add_cols</a:t>
            </a:r>
            <a:r>
              <a:rPr sz="4400" dirty="0"/>
              <a:t>() test file using </a:t>
            </a:r>
            <a:r>
              <a:rPr sz="4400" dirty="0" err="1"/>
              <a:t>use_test</a:t>
            </a:r>
            <a:r>
              <a:rPr sz="4400" dirty="0" smtClean="0"/>
              <a:t>()</a:t>
            </a:r>
            <a:r>
              <a:rPr lang="en-GB" sz="4400" dirty="0" smtClean="0"/>
              <a:t>.</a:t>
            </a:r>
            <a:endParaRPr sz="4400" dirty="0"/>
          </a:p>
          <a:p>
            <a:r>
              <a:rPr sz="4400" dirty="0"/>
              <a:t>Put the previous expectations in a test case. </a:t>
            </a:r>
          </a:p>
          <a:p>
            <a:r>
              <a:rPr sz="4400" dirty="0"/>
              <a:t>Verify that the tests pass with </a:t>
            </a:r>
            <a:r>
              <a:rPr sz="4400" dirty="0" err="1"/>
              <a:t>Cmd</a:t>
            </a:r>
            <a:r>
              <a:rPr sz="4400" dirty="0"/>
              <a:t> + Shift +T. </a:t>
            </a:r>
          </a:p>
          <a:p>
            <a:r>
              <a:rPr sz="4400" dirty="0"/>
              <a:t>Add test using where = -1. Verify that it fails.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Motiv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Why test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test?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ker-urteaga-246955.jpg" descr="iker-urteaga-24695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4964" y="-1"/>
            <a:ext cx="15209764" cy="1013984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Writing tests improves your API"/>
          <p:cNvSpPr txBox="1"/>
          <p:nvPr/>
        </p:nvSpPr>
        <p:spPr>
          <a:xfrm rot="2594504">
            <a:off x="3315683" y="6210693"/>
            <a:ext cx="5978770" cy="805182"/>
          </a:xfrm>
          <a:prstGeom prst="rect">
            <a:avLst/>
          </a:prstGeom>
          <a:solidFill>
            <a:srgbClr val="FFFFFF">
              <a:alpha val="7444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0" tIns="127000" rIns="127000" bIns="127000" anchor="ctr">
            <a:spAutoFit/>
          </a:bodyPr>
          <a:lstStyle>
            <a:lvl1pPr>
              <a:defRPr sz="4300"/>
            </a:lvl1pPr>
          </a:lstStyle>
          <a:p>
            <a:r>
              <a:t>Writing tests improves your API</a:t>
            </a:r>
          </a:p>
        </p:txBody>
      </p:sp>
      <p:sp>
        <p:nvSpPr>
          <p:cNvPr id="214" name="https://unsplash.com/photos/TL5Vy1IM-uA"/>
          <p:cNvSpPr/>
          <p:nvPr/>
        </p:nvSpPr>
        <p:spPr>
          <a:xfrm rot="16200000">
            <a:off x="7820876" y="4569676"/>
            <a:ext cx="9753601" cy="614248"/>
          </a:xfrm>
          <a:prstGeom prst="rect">
            <a:avLst/>
          </a:prstGeom>
          <a:solidFill>
            <a:schemeClr val="accent4">
              <a:hueOff val="1914119"/>
              <a:satOff val="-50363"/>
              <a:lumOff val="493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0" tIns="127000" rIns="127000" bIns="127000" anchor="ctr"/>
          <a:lstStyle>
            <a:lvl1pPr>
              <a:defRPr sz="2400" b="1"/>
            </a:lvl1pPr>
          </a:lstStyle>
          <a:p>
            <a:r>
              <a:t>https://unsplash.com/photos/TL5Vy1IM-uA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amuel-zeller-362670.jpg" descr="samuel-zeller-36267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4964" y="0"/>
            <a:ext cx="15209764" cy="1013984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Improve readability or performance without changing behaviour."/>
          <p:cNvSpPr txBox="1"/>
          <p:nvPr/>
        </p:nvSpPr>
        <p:spPr>
          <a:xfrm>
            <a:off x="3033737" y="3864409"/>
            <a:ext cx="6420887" cy="1465582"/>
          </a:xfrm>
          <a:prstGeom prst="rect">
            <a:avLst/>
          </a:prstGeom>
          <a:solidFill>
            <a:srgbClr val="FFFFFF">
              <a:alpha val="80155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0" tIns="127000" rIns="127000" bIns="127000" anchor="ctr">
            <a:spAutoFit/>
          </a:bodyPr>
          <a:lstStyle>
            <a:lvl1pPr algn="ctr">
              <a:defRPr sz="4300"/>
            </a:lvl1pPr>
          </a:lstStyle>
          <a:p>
            <a:r>
              <a:t>Improve readability or performance without changing behaviour.</a:t>
            </a:r>
          </a:p>
        </p:txBody>
      </p:sp>
      <p:sp>
        <p:nvSpPr>
          <p:cNvPr id="218" name="https://unsplash.com/photos/gYBMinOlAUE"/>
          <p:cNvSpPr/>
          <p:nvPr/>
        </p:nvSpPr>
        <p:spPr>
          <a:xfrm rot="16200000">
            <a:off x="7820876" y="4569676"/>
            <a:ext cx="9753601" cy="614248"/>
          </a:xfrm>
          <a:prstGeom prst="rect">
            <a:avLst/>
          </a:prstGeom>
          <a:solidFill>
            <a:schemeClr val="accent4">
              <a:hueOff val="1914119"/>
              <a:satOff val="-50363"/>
              <a:lumOff val="493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0" tIns="127000" rIns="127000" bIns="127000" anchor="ctr"/>
          <a:lstStyle>
            <a:lvl1pPr>
              <a:defRPr sz="2400" b="1"/>
            </a:lvl1pPr>
          </a:lstStyle>
          <a:p>
            <a:r>
              <a:t>https://unsplash.com/photos/gYBMinOlAUE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aaron-burden-64849.jpg" descr="aaron-burden-64849.jpg"/>
          <p:cNvPicPr>
            <a:picLocks noChangeAspect="1"/>
          </p:cNvPicPr>
          <p:nvPr/>
        </p:nvPicPr>
        <p:blipFill>
          <a:blip r:embed="rId2">
            <a:extLst/>
          </a:blip>
          <a:srcRect t="5607" b="5607"/>
          <a:stretch>
            <a:fillRect/>
          </a:stretch>
        </p:blipFill>
        <p:spPr>
          <a:xfrm>
            <a:off x="-2204964" y="-1"/>
            <a:ext cx="15209764" cy="1013984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When you stop work, leave a test failing"/>
          <p:cNvSpPr txBox="1"/>
          <p:nvPr/>
        </p:nvSpPr>
        <p:spPr>
          <a:xfrm rot="20589919">
            <a:off x="4632761" y="6144332"/>
            <a:ext cx="7220133" cy="805183"/>
          </a:xfrm>
          <a:prstGeom prst="rect">
            <a:avLst/>
          </a:prstGeom>
          <a:solidFill>
            <a:srgbClr val="FFFFFF">
              <a:alpha val="7444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0" tIns="127000" rIns="127000" bIns="127000" anchor="ctr">
            <a:spAutoFit/>
          </a:bodyPr>
          <a:lstStyle>
            <a:lvl1pPr algn="ctr">
              <a:defRPr sz="4300"/>
            </a:lvl1pPr>
          </a:lstStyle>
          <a:p>
            <a:r>
              <a:t>When you stop work, leave a test failing</a:t>
            </a:r>
          </a:p>
        </p:txBody>
      </p:sp>
      <p:sp>
        <p:nvSpPr>
          <p:cNvPr id="222" name="https://unsplash.com/photos/y02jEX_B0O0"/>
          <p:cNvSpPr/>
          <p:nvPr/>
        </p:nvSpPr>
        <p:spPr>
          <a:xfrm rot="16200000">
            <a:off x="7820876" y="4569676"/>
            <a:ext cx="9753601" cy="614248"/>
          </a:xfrm>
          <a:prstGeom prst="rect">
            <a:avLst/>
          </a:prstGeom>
          <a:solidFill>
            <a:schemeClr val="accent4">
              <a:hueOff val="1914119"/>
              <a:satOff val="-50363"/>
              <a:lumOff val="493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0" tIns="127000" rIns="127000" bIns="127000" anchor="ctr"/>
          <a:lstStyle>
            <a:lvl1pPr>
              <a:defRPr sz="2400" b="1"/>
            </a:lvl1pPr>
          </a:lstStyle>
          <a:p>
            <a:r>
              <a:t>https://unsplash.com/photos/y02jEX_B0O0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michelle-phillips-328178.jpg" descr="michelle-phillips-328178.jpg"/>
          <p:cNvPicPr>
            <a:picLocks noChangeAspect="1"/>
          </p:cNvPicPr>
          <p:nvPr/>
        </p:nvPicPr>
        <p:blipFill>
          <a:blip r:embed="rId2">
            <a:extLst/>
          </a:blip>
          <a:srcRect t="5555" b="5555"/>
          <a:stretch>
            <a:fillRect/>
          </a:stretch>
        </p:blipFill>
        <p:spPr>
          <a:xfrm>
            <a:off x="-2204964" y="0"/>
            <a:ext cx="15209764" cy="1013984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f you’re bored in this class, write tests!"/>
          <p:cNvSpPr txBox="1"/>
          <p:nvPr/>
        </p:nvSpPr>
        <p:spPr>
          <a:xfrm rot="21385248">
            <a:off x="786353" y="6624548"/>
            <a:ext cx="6940443" cy="805183"/>
          </a:xfrm>
          <a:prstGeom prst="rect">
            <a:avLst/>
          </a:prstGeom>
          <a:solidFill>
            <a:srgbClr val="FFFFFF">
              <a:alpha val="80155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0" tIns="127000" rIns="127000" bIns="127000" anchor="ctr">
            <a:spAutoFit/>
          </a:bodyPr>
          <a:lstStyle>
            <a:lvl1pPr algn="ctr">
              <a:defRPr sz="4300"/>
            </a:lvl1pPr>
          </a:lstStyle>
          <a:p>
            <a:r>
              <a:t>If you’re bored in this class, write tests!</a:t>
            </a:r>
          </a:p>
        </p:txBody>
      </p:sp>
      <p:sp>
        <p:nvSpPr>
          <p:cNvPr id="226" name="https://unsplash.com/photos/AVRxWIsK9Jk"/>
          <p:cNvSpPr/>
          <p:nvPr/>
        </p:nvSpPr>
        <p:spPr>
          <a:xfrm rot="16200000">
            <a:off x="7820876" y="4569676"/>
            <a:ext cx="9753601" cy="614248"/>
          </a:xfrm>
          <a:prstGeom prst="rect">
            <a:avLst/>
          </a:prstGeom>
          <a:solidFill>
            <a:schemeClr val="accent4">
              <a:hueOff val="1914119"/>
              <a:satOff val="-50363"/>
              <a:lumOff val="493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0" tIns="127000" rIns="127000" bIns="127000" anchor="ctr"/>
          <a:lstStyle>
            <a:lvl1pPr>
              <a:defRPr sz="2400" b="1"/>
            </a:lvl1pPr>
          </a:lstStyle>
          <a:p>
            <a:r>
              <a:t>https://unsplash.com/photos/AVRxWIsK9Jk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dd_co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Test-driven Development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f &lt;- data.frame(x = 1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df</a:t>
            </a:r>
            <a:r>
              <a:rPr dirty="0"/>
              <a:t> &lt;- </a:t>
            </a:r>
            <a:r>
              <a:rPr dirty="0" err="1"/>
              <a:t>data.frame</a:t>
            </a:r>
            <a:r>
              <a:rPr dirty="0"/>
              <a:t>(x = 1)</a:t>
            </a:r>
          </a:p>
          <a:p>
            <a:endParaRPr dirty="0"/>
          </a:p>
          <a:p>
            <a:r>
              <a:rPr dirty="0" err="1"/>
              <a:t>add_col</a:t>
            </a:r>
            <a:r>
              <a:rPr dirty="0"/>
              <a:t>(</a:t>
            </a:r>
            <a:r>
              <a:rPr dirty="0" err="1"/>
              <a:t>df</a:t>
            </a:r>
            <a:r>
              <a:rPr dirty="0"/>
              <a:t>, "y", 2, where = 1)</a:t>
            </a:r>
          </a:p>
          <a:p>
            <a:r>
              <a:rPr dirty="0" err="1"/>
              <a:t>add_col</a:t>
            </a:r>
            <a:r>
              <a:rPr dirty="0"/>
              <a:t>(</a:t>
            </a:r>
            <a:r>
              <a:rPr dirty="0" err="1"/>
              <a:t>df</a:t>
            </a:r>
            <a:r>
              <a:rPr dirty="0"/>
              <a:t>, "y", 2, where = 2)</a:t>
            </a:r>
          </a:p>
          <a:p>
            <a:r>
              <a:rPr dirty="0" err="1"/>
              <a:t>add_col</a:t>
            </a:r>
            <a:r>
              <a:rPr dirty="0"/>
              <a:t>(</a:t>
            </a:r>
            <a:r>
              <a:rPr dirty="0" err="1"/>
              <a:t>df</a:t>
            </a:r>
            <a:r>
              <a:rPr dirty="0"/>
              <a:t>, "x", 2</a:t>
            </a:r>
            <a:r>
              <a:rPr dirty="0" smtClean="0"/>
              <a:t>)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We’ll use </a:t>
            </a:r>
            <a:r>
              <a:rPr lang="en-GB" b="1" dirty="0" smtClean="0"/>
              <a:t>test-driven development</a:t>
            </a:r>
            <a:r>
              <a:rPr lang="en-GB" dirty="0" smtClean="0"/>
              <a:t> to write </a:t>
            </a:r>
            <a:r>
              <a:rPr lang="en-GB" dirty="0" err="1" smtClean="0"/>
              <a:t>add_col</a:t>
            </a:r>
            <a:r>
              <a:rPr lang="en-GB" dirty="0" smtClean="0"/>
              <a:t> such that it passes required tests.</a:t>
            </a:r>
            <a:endParaRPr dirty="0"/>
          </a:p>
        </p:txBody>
      </p:sp>
      <p:sp>
        <p:nvSpPr>
          <p:cNvPr id="231" name="Next challenge is to implement add_col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r>
              <a:t>Next challenge is to implement add_col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expect_equal(obj, exp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expect_equal</a:t>
            </a:r>
            <a:r>
              <a:rPr dirty="0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(</a:t>
            </a:r>
            <a:r>
              <a:rPr dirty="0" err="1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obj</a:t>
            </a:r>
            <a:r>
              <a:rPr lang="en-GB" dirty="0" err="1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ect</a:t>
            </a:r>
            <a:r>
              <a:rPr dirty="0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, </a:t>
            </a:r>
            <a:r>
              <a:rPr dirty="0" err="1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exp</a:t>
            </a:r>
            <a:r>
              <a:rPr lang="en-GB" dirty="0" err="1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ected</a:t>
            </a:r>
            <a:r>
              <a:rPr dirty="0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)</a:t>
            </a:r>
            <a:endParaRPr dirty="0">
              <a:solidFill>
                <a:schemeClr val="accent2">
                  <a:hueOff val="-8546427"/>
                  <a:satOff val="-16585"/>
                  <a:lumOff val="33158"/>
                </a:schemeClr>
              </a:solidFill>
            </a:endParaRPr>
          </a:p>
          <a:p>
            <a:endParaRPr dirty="0">
              <a:solidFill>
                <a:schemeClr val="accent2">
                  <a:hueOff val="-8546427"/>
                  <a:satOff val="-16585"/>
                  <a:lumOff val="33158"/>
                </a:schemeClr>
              </a:solidFill>
            </a:endParaRPr>
          </a:p>
          <a:p>
            <a:r>
              <a:rPr dirty="0" err="1"/>
              <a:t>expect_error</a:t>
            </a:r>
            <a:r>
              <a:rPr dirty="0"/>
              <a:t>(code, </a:t>
            </a:r>
            <a:r>
              <a:rPr dirty="0" err="1"/>
              <a:t>regexp</a:t>
            </a:r>
            <a:r>
              <a:rPr dirty="0"/>
              <a:t>)</a:t>
            </a:r>
          </a:p>
          <a:p>
            <a:endParaRPr dirty="0"/>
          </a:p>
          <a:p>
            <a:r>
              <a:rPr dirty="0" err="1"/>
              <a:t>expect_warning</a:t>
            </a:r>
            <a:r>
              <a:rPr dirty="0"/>
              <a:t>(code, </a:t>
            </a:r>
            <a:r>
              <a:rPr dirty="0" err="1"/>
              <a:t>regexp</a:t>
            </a:r>
            <a:r>
              <a:rPr dirty="0"/>
              <a:t>)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dirty="0" err="1" smtClean="0"/>
              <a:t>expect_warning</a:t>
            </a:r>
            <a:r>
              <a:rPr dirty="0" smtClean="0"/>
              <a:t>(code</a:t>
            </a:r>
            <a:r>
              <a:rPr dirty="0"/>
              <a:t>, NA)</a:t>
            </a:r>
          </a:p>
          <a:p>
            <a:endParaRPr dirty="0"/>
          </a:p>
          <a:p>
            <a:r>
              <a:rPr dirty="0" err="1"/>
              <a:t>expect_known_output</a:t>
            </a:r>
            <a:r>
              <a:rPr dirty="0"/>
              <a:t>(code)</a:t>
            </a:r>
          </a:p>
        </p:txBody>
      </p:sp>
      <p:sp>
        <p:nvSpPr>
          <p:cNvPr id="234" name="Four expectations cover 90% of cas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Four expectations cover 90% of cases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# use_test(&quot;add_col&quot;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spcBef>
                <a:spcPts val="500"/>
              </a:spcBef>
              <a:defRPr sz="3168"/>
            </a:pPr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use_test("add_col")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test_that("where controls position",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df &lt;- data.frame(x = 1)</a:t>
            </a:r>
          </a:p>
          <a:p>
            <a:pPr defTabSz="578358">
              <a:spcBef>
                <a:spcPts val="500"/>
              </a:spcBef>
              <a:defRPr sz="3168"/>
            </a:pPr>
            <a:endParaRPr/>
          </a:p>
          <a:p>
            <a:pPr defTabSz="578358">
              <a:spcBef>
                <a:spcPts val="500"/>
              </a:spcBef>
              <a:defRPr sz="3168"/>
            </a:pPr>
            <a:r>
              <a:t>  expect_equal(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add_col(df, "y", 2, where = 1),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data.frame(y = 2, x = 1)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expect_equal(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add_col(df, "y", 2, where = 2),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data.frame(x = 1, y = 2)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})</a:t>
            </a:r>
          </a:p>
          <a:p>
            <a:pPr defTabSz="578358">
              <a:spcBef>
                <a:spcPts val="500"/>
              </a:spcBef>
              <a:defRPr sz="3168"/>
            </a:pPr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Some hints on next slide</a:t>
            </a:r>
          </a:p>
        </p:txBody>
      </p:sp>
      <p:sp>
        <p:nvSpPr>
          <p:cNvPr id="237" name="Make these tests pas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</a:ln>
        </p:spPr>
        <p:txBody>
          <a:bodyPr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r>
              <a:t>Make these tests pass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# Start by establishing basic form of th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Start by establishing basic form of the 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function and setting up the test </a:t>
            </a:r>
            <a:r>
              <a:rPr dirty="0" err="1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cas</a:t>
            </a:r>
            <a:r>
              <a:rPr lang="en-GB" dirty="0" err="1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es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.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r>
              <a:rPr dirty="0" err="1"/>
              <a:t>add_col</a:t>
            </a:r>
            <a:r>
              <a:rPr dirty="0"/>
              <a:t> &lt;- function(x, name, value, where = 1) {</a:t>
            </a:r>
          </a:p>
          <a:p>
            <a:endParaRPr dirty="0"/>
          </a:p>
          <a:p>
            <a:r>
              <a:rPr dirty="0"/>
              <a:t>}</a:t>
            </a:r>
          </a:p>
          <a:p>
            <a:endParaRPr dirty="0"/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Make sure that you can 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Cmd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 + Shift + T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and get two test failures before you 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continue</a:t>
            </a:r>
          </a:p>
          <a:p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More hints on the next slide</a:t>
            </a:r>
          </a:p>
        </p:txBody>
      </p:sp>
      <p:sp>
        <p:nvSpPr>
          <p:cNvPr id="240" name="Hin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Hints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# Write a function that allows us to add a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Write a function that allows us to add a 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new column to a data frame at a specified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position. </a:t>
            </a:r>
          </a:p>
          <a:p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r>
              <a:rPr dirty="0" err="1"/>
              <a:t>add_col</a:t>
            </a:r>
            <a:r>
              <a:rPr dirty="0"/>
              <a:t>(</a:t>
            </a:r>
            <a:r>
              <a:rPr dirty="0" err="1"/>
              <a:t>df</a:t>
            </a:r>
            <a:r>
              <a:rPr dirty="0"/>
              <a:t>, "name", value, where = 1</a:t>
            </a:r>
            <a:r>
              <a:rPr dirty="0" smtClean="0"/>
              <a:t>)</a:t>
            </a:r>
            <a:endParaRPr dirty="0"/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Start simple and try out as we go</a:t>
            </a:r>
          </a:p>
        </p:txBody>
      </p:sp>
      <p:sp>
        <p:nvSpPr>
          <p:cNvPr id="98" name="Let’s add a column to a data fram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add a column to a data frame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# You'll need to use add_col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Write the body of </a:t>
            </a:r>
            <a:r>
              <a:rPr lang="en-GB" dirty="0" err="1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add_col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(), using </a:t>
            </a:r>
            <a:r>
              <a:rPr dirty="0" err="1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add_cols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() to do most of the</a:t>
            </a:r>
          </a:p>
          <a:p>
            <a:r>
              <a:rPr lang="en-GB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 work  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add_cols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() takes two data frames and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you have a data frame and a vector</a:t>
            </a:r>
          </a:p>
          <a:p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setNames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() lets you change the names of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data frame</a:t>
            </a:r>
          </a:p>
        </p:txBody>
      </p:sp>
      <p:sp>
        <p:nvSpPr>
          <p:cNvPr id="243" name="More hin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hints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add_col &lt;- function(x, name, value, where) {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t>add_col &lt;- function(x, name, value, where) {</a:t>
            </a:r>
          </a:p>
          <a:p>
            <a:pPr>
              <a:defRPr sz="3100"/>
            </a:pPr>
            <a:r>
              <a:t>  df &lt;- setNames(data.frame(value), name)</a:t>
            </a:r>
          </a:p>
          <a:p>
            <a:pPr>
              <a:defRPr sz="3100"/>
            </a:pPr>
            <a:r>
              <a:t>  add_cols(x, df, where = where)</a:t>
            </a:r>
          </a:p>
          <a:p>
            <a:pPr>
              <a:defRPr sz="3100"/>
            </a:pPr>
            <a:r>
              <a:t>}</a:t>
            </a:r>
          </a:p>
        </p:txBody>
      </p:sp>
      <p:sp>
        <p:nvSpPr>
          <p:cNvPr id="246" name="My solution"/>
          <p:cNvSpPr>
            <a:spLocks noGrp="1"/>
          </p:cNvSpPr>
          <p:nvPr>
            <p:ph type="title"/>
          </p:nvPr>
        </p:nvSpPr>
        <p:spPr>
          <a:xfrm>
            <a:off x="0" y="25400"/>
            <a:ext cx="13004801" cy="9906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 s</a:t>
            </a:r>
            <a:r>
              <a:rPr dirty="0" err="1" smtClean="0"/>
              <a:t>olution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st_that(&quot;can replace columns&quot;, {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test_that("can replace columns", {</a:t>
            </a:r>
          </a:p>
          <a:p>
            <a:r>
              <a:t>  df &lt;- data.frame(x = 1)</a:t>
            </a:r>
          </a:p>
          <a:p>
            <a:endParaRPr/>
          </a:p>
          <a:p>
            <a:r>
              <a:t>  expect_equal(</a:t>
            </a:r>
          </a:p>
          <a:p>
            <a:r>
              <a:t>    add_col(df, "x", 2, where = 2),</a:t>
            </a:r>
          </a:p>
          <a:p>
            <a:r>
              <a:t>    data.frame(x = 2)</a:t>
            </a:r>
          </a:p>
          <a:p>
            <a:r>
              <a:t>  )</a:t>
            </a:r>
          </a:p>
          <a:p>
            <a:r>
              <a:t>})</a:t>
            </a:r>
          </a:p>
        </p:txBody>
      </p:sp>
      <p:sp>
        <p:nvSpPr>
          <p:cNvPr id="249" name="Make this test pas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</a:ln>
        </p:spPr>
        <p:txBody>
          <a:bodyPr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r>
              <a:t>Make this test pass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add_col &lt;- function(x, name, value) {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rPr dirty="0" err="1"/>
              <a:t>add_col</a:t>
            </a:r>
            <a:r>
              <a:rPr dirty="0"/>
              <a:t> &lt;- function(x, name, </a:t>
            </a:r>
            <a:r>
              <a:rPr dirty="0" smtClean="0"/>
              <a:t>value</a:t>
            </a:r>
            <a:r>
              <a:rPr lang="en-GB" dirty="0" smtClean="0"/>
              <a:t>, where</a:t>
            </a:r>
            <a:r>
              <a:rPr dirty="0" smtClean="0"/>
              <a:t>) </a:t>
            </a:r>
            <a:r>
              <a:rPr dirty="0"/>
              <a:t>{</a:t>
            </a:r>
          </a:p>
          <a:p>
            <a:pPr>
              <a:defRPr sz="3100"/>
            </a:pPr>
            <a:r>
              <a:rPr dirty="0"/>
              <a:t>  if (name %in% names(x)) {</a:t>
            </a:r>
          </a:p>
          <a:p>
            <a:pPr>
              <a:defRPr sz="3100"/>
            </a:pPr>
            <a:r>
              <a:rPr dirty="0"/>
              <a:t>    x[[name]] &lt;- value</a:t>
            </a:r>
          </a:p>
          <a:p>
            <a:pPr>
              <a:defRPr sz="3100"/>
            </a:pPr>
            <a:r>
              <a:rPr dirty="0"/>
              <a:t>    x</a:t>
            </a:r>
          </a:p>
          <a:p>
            <a:pPr>
              <a:defRPr sz="3100"/>
            </a:pPr>
            <a:r>
              <a:rPr dirty="0"/>
              <a:t>  } else {</a:t>
            </a:r>
          </a:p>
          <a:p>
            <a:pPr>
              <a:defRPr sz="3100"/>
            </a:pPr>
            <a:r>
              <a:rPr dirty="0"/>
              <a:t>    </a:t>
            </a:r>
            <a:r>
              <a:rPr dirty="0" err="1"/>
              <a:t>df</a:t>
            </a:r>
            <a:r>
              <a:rPr dirty="0"/>
              <a:t> &lt;- </a:t>
            </a:r>
            <a:r>
              <a:rPr dirty="0" err="1"/>
              <a:t>setNames</a:t>
            </a:r>
            <a:r>
              <a:rPr dirty="0"/>
              <a:t>(</a:t>
            </a:r>
            <a:r>
              <a:rPr dirty="0" err="1"/>
              <a:t>data.frame</a:t>
            </a:r>
            <a:r>
              <a:rPr dirty="0"/>
              <a:t>(value), name)</a:t>
            </a:r>
          </a:p>
          <a:p>
            <a:pPr>
              <a:defRPr sz="3100"/>
            </a:pPr>
            <a:r>
              <a:rPr dirty="0"/>
              <a:t>    </a:t>
            </a:r>
            <a:r>
              <a:rPr dirty="0" err="1"/>
              <a:t>add_cols</a:t>
            </a:r>
            <a:r>
              <a:rPr dirty="0"/>
              <a:t>(x, </a:t>
            </a:r>
            <a:r>
              <a:rPr dirty="0" err="1"/>
              <a:t>df</a:t>
            </a:r>
            <a:r>
              <a:rPr dirty="0"/>
              <a:t>, where = where)</a:t>
            </a:r>
          </a:p>
          <a:p>
            <a:pPr>
              <a:defRPr sz="3100"/>
            </a:pPr>
            <a:r>
              <a:rPr dirty="0"/>
              <a:t>  }</a:t>
            </a:r>
          </a:p>
          <a:p>
            <a:pPr>
              <a:defRPr sz="3100"/>
            </a:pPr>
            <a:r>
              <a:rPr dirty="0"/>
              <a:t>}</a:t>
            </a:r>
          </a:p>
        </p:txBody>
      </p:sp>
      <p:sp>
        <p:nvSpPr>
          <p:cNvPr id="252" name="My solution"/>
          <p:cNvSpPr>
            <a:spLocks noGrp="1"/>
          </p:cNvSpPr>
          <p:nvPr>
            <p:ph type="title"/>
          </p:nvPr>
        </p:nvSpPr>
        <p:spPr>
          <a:xfrm>
            <a:off x="0" y="25400"/>
            <a:ext cx="13004801" cy="9906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 solution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st_that(&quot;default where is far right&quot;, {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test_that("default where is far right", {</a:t>
            </a:r>
          </a:p>
          <a:p>
            <a:r>
              <a:t>  df &lt;- data.frame(x = 1)</a:t>
            </a:r>
          </a:p>
          <a:p>
            <a:endParaRPr/>
          </a:p>
          <a:p>
            <a:r>
              <a:t>  expect_equal(</a:t>
            </a:r>
          </a:p>
          <a:p>
            <a:r>
              <a:t>    add_col(df, "y", 2),</a:t>
            </a:r>
          </a:p>
          <a:p>
            <a:r>
              <a:t>    data.frame(x = 1, y = 2)</a:t>
            </a:r>
          </a:p>
          <a:p>
            <a:r>
              <a:t>  )</a:t>
            </a:r>
          </a:p>
          <a:p>
            <a:r>
              <a:t>})</a:t>
            </a:r>
          </a:p>
        </p:txBody>
      </p:sp>
      <p:sp>
        <p:nvSpPr>
          <p:cNvPr id="255" name="Make this test pas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</a:ln>
        </p:spPr>
        <p:txBody>
          <a:bodyPr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r>
              <a:t>Make this test pass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dd_col &lt;- function(x, name, value,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rPr dirty="0" err="1"/>
              <a:t>add_col</a:t>
            </a:r>
            <a:r>
              <a:rPr dirty="0"/>
              <a:t> &lt;- function(x, name, value, </a:t>
            </a:r>
          </a:p>
          <a:p>
            <a:pPr>
              <a:defRPr sz="3100"/>
            </a:pPr>
            <a:r>
              <a:rPr dirty="0"/>
              <a:t>                    where = </a:t>
            </a:r>
            <a:r>
              <a:rPr dirty="0" err="1"/>
              <a:t>ncol</a:t>
            </a:r>
            <a:r>
              <a:rPr dirty="0"/>
              <a:t>(x) + 1) {</a:t>
            </a:r>
          </a:p>
          <a:p>
            <a:pPr>
              <a:defRPr sz="3100"/>
            </a:pPr>
            <a:r>
              <a:rPr dirty="0"/>
              <a:t>  if (name %in% names(x)) {</a:t>
            </a:r>
          </a:p>
          <a:p>
            <a:pPr>
              <a:defRPr sz="3100"/>
            </a:pPr>
            <a:r>
              <a:rPr dirty="0"/>
              <a:t>    x[[name]] &lt;- value</a:t>
            </a:r>
          </a:p>
          <a:p>
            <a:pPr>
              <a:defRPr sz="3100"/>
            </a:pPr>
            <a:r>
              <a:rPr dirty="0"/>
              <a:t>    x</a:t>
            </a:r>
          </a:p>
          <a:p>
            <a:pPr>
              <a:defRPr sz="3100"/>
            </a:pPr>
            <a:r>
              <a:rPr dirty="0"/>
              <a:t>  } else {</a:t>
            </a:r>
          </a:p>
          <a:p>
            <a:pPr>
              <a:defRPr sz="3100"/>
            </a:pPr>
            <a:r>
              <a:rPr dirty="0"/>
              <a:t>    </a:t>
            </a:r>
            <a:r>
              <a:rPr dirty="0" err="1"/>
              <a:t>df</a:t>
            </a:r>
            <a:r>
              <a:rPr dirty="0"/>
              <a:t> &lt;- </a:t>
            </a:r>
            <a:r>
              <a:rPr dirty="0" err="1"/>
              <a:t>setNames</a:t>
            </a:r>
            <a:r>
              <a:rPr dirty="0"/>
              <a:t>(</a:t>
            </a:r>
            <a:r>
              <a:rPr dirty="0" err="1"/>
              <a:t>data.frame</a:t>
            </a:r>
            <a:r>
              <a:rPr dirty="0"/>
              <a:t>(value), name)</a:t>
            </a:r>
          </a:p>
          <a:p>
            <a:pPr>
              <a:defRPr sz="3100"/>
            </a:pPr>
            <a:r>
              <a:rPr dirty="0"/>
              <a:t>    </a:t>
            </a:r>
            <a:r>
              <a:rPr dirty="0" err="1"/>
              <a:t>add_cols</a:t>
            </a:r>
            <a:r>
              <a:rPr dirty="0"/>
              <a:t>(x, </a:t>
            </a:r>
            <a:r>
              <a:rPr dirty="0" err="1"/>
              <a:t>df</a:t>
            </a:r>
            <a:r>
              <a:rPr dirty="0"/>
              <a:t>, where = where)</a:t>
            </a:r>
          </a:p>
          <a:p>
            <a:pPr>
              <a:defRPr sz="3100"/>
            </a:pPr>
            <a:r>
              <a:rPr dirty="0"/>
              <a:t>  }</a:t>
            </a:r>
          </a:p>
          <a:p>
            <a:pPr>
              <a:defRPr sz="3100"/>
            </a:pPr>
            <a:r>
              <a:rPr dirty="0"/>
              <a:t>}</a:t>
            </a:r>
          </a:p>
        </p:txBody>
      </p:sp>
      <p:sp>
        <p:nvSpPr>
          <p:cNvPr id="258" name="My solution"/>
          <p:cNvSpPr>
            <a:spLocks noGrp="1"/>
          </p:cNvSpPr>
          <p:nvPr>
            <p:ph type="title"/>
          </p:nvPr>
        </p:nvSpPr>
        <p:spPr>
          <a:xfrm>
            <a:off x="0" y="25400"/>
            <a:ext cx="13004801" cy="9906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 solution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f &lt;- data.frame(x = 1, y = 2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df &lt;- data.frame(x = 1, y = 2)</a:t>
            </a:r>
          </a:p>
          <a:p>
            <a:endParaRPr/>
          </a:p>
          <a:p>
            <a:r>
              <a:t>expect_equal(</a:t>
            </a:r>
          </a:p>
          <a:p>
            <a:r>
              <a:t>  add_col(df, "x", NULL)</a:t>
            </a:r>
          </a:p>
          <a:p>
            <a:r>
              <a:t>  data.frame(y = 2)</a:t>
            </a:r>
          </a:p>
          <a:p>
            <a:r>
              <a:t>)</a:t>
            </a:r>
          </a:p>
          <a:p>
            <a:endParaRPr/>
          </a:p>
          <a:p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Should we?</a:t>
            </a:r>
          </a:p>
          <a:p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Would remove_col() be better?</a:t>
            </a:r>
          </a:p>
        </p:txBody>
      </p:sp>
      <p:sp>
        <p:nvSpPr>
          <p:cNvPr id="261" name="Can we use add_col() to remove columns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we use add_col() to </a:t>
            </a:r>
            <a:r>
              <a:rPr b="1">
                <a:latin typeface="Archer-Bold"/>
                <a:ea typeface="Archer-Bold"/>
                <a:cs typeface="Archer-Bold"/>
                <a:sym typeface="Archer-Bold"/>
              </a:rPr>
              <a:t>remove</a:t>
            </a:r>
            <a:r>
              <a:t> columns?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f &lt;- data.frame(x = 1, y = 2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df &lt;- data.frame(x = 1, y = 2)</a:t>
            </a:r>
          </a:p>
          <a:p>
            <a:endParaRPr/>
          </a:p>
          <a:p>
            <a:r>
              <a:t>expect_equal(</a:t>
            </a:r>
          </a:p>
          <a:p>
            <a:r>
              <a:t>  add_col(df, "x", 1, where = 2)</a:t>
            </a:r>
          </a:p>
          <a:p>
            <a:r>
              <a:t>  data.frame(y = 2, x = 2)</a:t>
            </a:r>
          </a:p>
          <a:p>
            <a:r>
              <a:t>)</a:t>
            </a:r>
          </a:p>
          <a:p>
            <a:endParaRPr/>
          </a:p>
          <a:p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Should we?</a:t>
            </a:r>
          </a:p>
          <a:p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Would move_col() be better?</a:t>
            </a:r>
          </a:p>
        </p:txBody>
      </p:sp>
      <p:sp>
        <p:nvSpPr>
          <p:cNvPr id="264" name="Can we use add_col() to move columns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we use add_col() to </a:t>
            </a:r>
            <a:r>
              <a:rPr b="1">
                <a:latin typeface="Archer-Bold"/>
                <a:ea typeface="Archer-Bold"/>
                <a:cs typeface="Archer-Bold"/>
                <a:sym typeface="Archer-Bold"/>
              </a:rPr>
              <a:t>move</a:t>
            </a:r>
            <a:r>
              <a:t> columns?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Fail fas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Fail fast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# We need to test for errors too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We need to test for errors too </a:t>
            </a:r>
          </a:p>
          <a:p>
            <a:r>
              <a:t>add_cols(df1, df2, where = 0)</a:t>
            </a:r>
          </a:p>
          <a:p>
            <a:r>
              <a:t>add_cols(df1, df2, where = NA)</a:t>
            </a:r>
          </a:p>
          <a:p>
            <a:r>
              <a:t>add_cols(df1, df2, where = 1:10)</a:t>
            </a:r>
          </a:p>
          <a:p>
            <a:r>
              <a:t>add_cols(df1, df2, where = "a")</a:t>
            </a:r>
          </a:p>
        </p:txBody>
      </p:sp>
      <p:sp>
        <p:nvSpPr>
          <p:cNvPr id="269" name="What about bad inputs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bad inputs?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# A useful building block is add_cols() -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A useful building block is add_cols() - </a:t>
            </a:r>
          </a:p>
          <a:p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works like cbind() but can insert anywhere</a:t>
            </a:r>
          </a:p>
          <a:p>
            <a:endParaRPr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r>
              <a:t>add_cols &lt;- function(x, y, where = 1) {</a:t>
            </a:r>
          </a:p>
          <a:p>
            <a:r>
              <a:t>  if (where == 1) {</a:t>
            </a: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 </a:t>
            </a:r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first col</a:t>
            </a:r>
          </a:p>
          <a:p>
            <a:r>
              <a:t>    ...</a:t>
            </a:r>
          </a:p>
          <a:p>
            <a:r>
              <a:t>  } else if (where &gt; ncol(x)) { </a:t>
            </a:r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last col</a:t>
            </a:r>
          </a:p>
          <a:p>
            <a:r>
              <a:t>    ...</a:t>
            </a:r>
          </a:p>
          <a:p>
            <a:r>
              <a:t>  } else {</a:t>
            </a:r>
          </a:p>
          <a:p>
            <a:r>
              <a:t>    ...</a:t>
            </a:r>
          </a:p>
          <a:p>
            <a:r>
              <a:t>  }</a:t>
            </a:r>
          </a:p>
          <a:p>
            <a:r>
              <a:t>}</a:t>
            </a:r>
          </a:p>
        </p:txBody>
      </p:sp>
      <p:sp>
        <p:nvSpPr>
          <p:cNvPr id="101" name="Your tur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</a:ln>
        </p:spPr>
        <p:txBody>
          <a:bodyPr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r>
              <a:t>Your turn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or robust code, fail earl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robust code, fail early</a:t>
            </a:r>
          </a:p>
        </p:txBody>
      </p:sp>
      <p:sp>
        <p:nvSpPr>
          <p:cNvPr id="272" name="Rectangle"/>
          <p:cNvSpPr/>
          <p:nvPr/>
        </p:nvSpPr>
        <p:spPr>
          <a:xfrm>
            <a:off x="2971800" y="3206750"/>
            <a:ext cx="817414" cy="855117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>
              <a:spcBef>
                <a:spcPts val="2400"/>
              </a:spcBef>
            </a:pPr>
            <a:endParaRPr/>
          </a:p>
        </p:txBody>
      </p:sp>
      <p:sp>
        <p:nvSpPr>
          <p:cNvPr id="273" name="Rectangle"/>
          <p:cNvSpPr/>
          <p:nvPr/>
        </p:nvSpPr>
        <p:spPr>
          <a:xfrm>
            <a:off x="2971800" y="4766716"/>
            <a:ext cx="817414" cy="855118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>
              <a:spcBef>
                <a:spcPts val="2400"/>
              </a:spcBef>
            </a:pPr>
            <a:endParaRPr/>
          </a:p>
        </p:txBody>
      </p:sp>
      <p:sp>
        <p:nvSpPr>
          <p:cNvPr id="274" name="Rectangle"/>
          <p:cNvSpPr/>
          <p:nvPr/>
        </p:nvSpPr>
        <p:spPr>
          <a:xfrm>
            <a:off x="2971800" y="6487566"/>
            <a:ext cx="817414" cy="855118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>
              <a:spcBef>
                <a:spcPts val="2400"/>
              </a:spcBef>
            </a:pPr>
            <a:endParaRPr/>
          </a:p>
        </p:txBody>
      </p:sp>
      <p:cxnSp>
        <p:nvCxnSpPr>
          <p:cNvPr id="275" name="Connection Line"/>
          <p:cNvCxnSpPr>
            <a:stCxn id="273" idx="0"/>
            <a:endCxn id="272" idx="2"/>
          </p:cNvCxnSpPr>
          <p:nvPr/>
        </p:nvCxnSpPr>
        <p:spPr>
          <a:xfrm flipV="1">
            <a:off x="3380507" y="4061867"/>
            <a:ext cx="0" cy="704849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type="triangle"/>
          </a:ln>
        </p:spPr>
      </p:cxnSp>
      <p:cxnSp>
        <p:nvCxnSpPr>
          <p:cNvPr id="276" name="Connection Line"/>
          <p:cNvCxnSpPr>
            <a:stCxn id="273" idx="2"/>
            <a:endCxn id="274" idx="0"/>
          </p:cNvCxnSpPr>
          <p:nvPr/>
        </p:nvCxnSpPr>
        <p:spPr>
          <a:xfrm>
            <a:off x="3380507" y="5621834"/>
            <a:ext cx="0" cy="865732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277" name="Connection Line"/>
          <p:cNvCxnSpPr>
            <a:stCxn id="274" idx="3"/>
            <a:endCxn id="280" idx="1"/>
          </p:cNvCxnSpPr>
          <p:nvPr/>
        </p:nvCxnSpPr>
        <p:spPr>
          <a:xfrm>
            <a:off x="3789214" y="6915125"/>
            <a:ext cx="975592" cy="0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278" name="Bad input"/>
          <p:cNvSpPr txBox="1"/>
          <p:nvPr/>
        </p:nvSpPr>
        <p:spPr>
          <a:xfrm>
            <a:off x="2622926" y="1906269"/>
            <a:ext cx="1515162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Bad input</a:t>
            </a:r>
          </a:p>
        </p:txBody>
      </p:sp>
      <p:cxnSp>
        <p:nvCxnSpPr>
          <p:cNvPr id="279" name="Connection Line"/>
          <p:cNvCxnSpPr>
            <a:stCxn id="272" idx="0"/>
            <a:endCxn id="278" idx="2"/>
          </p:cNvCxnSpPr>
          <p:nvPr/>
        </p:nvCxnSpPr>
        <p:spPr>
          <a:xfrm flipV="1">
            <a:off x="3380507" y="2462531"/>
            <a:ext cx="0" cy="744219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type="triangle"/>
          </a:ln>
        </p:spPr>
      </p:cxnSp>
      <p:sp>
        <p:nvSpPr>
          <p:cNvPr id="280" name="Uninformative error"/>
          <p:cNvSpPr txBox="1"/>
          <p:nvPr/>
        </p:nvSpPr>
        <p:spPr>
          <a:xfrm>
            <a:off x="4764806" y="6636994"/>
            <a:ext cx="2996033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r>
              <a:t>Uninformative error</a:t>
            </a:r>
          </a:p>
        </p:txBody>
      </p:sp>
      <p:sp>
        <p:nvSpPr>
          <p:cNvPr id="281" name="Rectangle"/>
          <p:cNvSpPr/>
          <p:nvPr/>
        </p:nvSpPr>
        <p:spPr>
          <a:xfrm>
            <a:off x="7518400" y="3206750"/>
            <a:ext cx="817414" cy="855117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>
              <a:spcBef>
                <a:spcPts val="2400"/>
              </a:spcBef>
            </a:pPr>
            <a:endParaRPr/>
          </a:p>
        </p:txBody>
      </p:sp>
      <p:cxnSp>
        <p:nvCxnSpPr>
          <p:cNvPr id="282" name="Connection Line"/>
          <p:cNvCxnSpPr>
            <a:stCxn id="285" idx="1"/>
            <a:endCxn id="281" idx="3"/>
          </p:cNvCxnSpPr>
          <p:nvPr/>
        </p:nvCxnSpPr>
        <p:spPr>
          <a:xfrm flipH="1">
            <a:off x="8335814" y="3634309"/>
            <a:ext cx="1254992" cy="0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type="triangle"/>
          </a:ln>
        </p:spPr>
      </p:cxnSp>
      <p:sp>
        <p:nvSpPr>
          <p:cNvPr id="283" name="Bad input"/>
          <p:cNvSpPr txBox="1"/>
          <p:nvPr/>
        </p:nvSpPr>
        <p:spPr>
          <a:xfrm>
            <a:off x="7169526" y="1906269"/>
            <a:ext cx="1515162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Bad input</a:t>
            </a:r>
          </a:p>
        </p:txBody>
      </p:sp>
      <p:cxnSp>
        <p:nvCxnSpPr>
          <p:cNvPr id="284" name="Connection Line"/>
          <p:cNvCxnSpPr>
            <a:stCxn id="281" idx="0"/>
            <a:endCxn id="283" idx="2"/>
          </p:cNvCxnSpPr>
          <p:nvPr/>
        </p:nvCxnSpPr>
        <p:spPr>
          <a:xfrm flipV="1">
            <a:off x="7927107" y="2462531"/>
            <a:ext cx="0" cy="744219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type="triangle"/>
          </a:ln>
        </p:spPr>
      </p:cxnSp>
      <p:sp>
        <p:nvSpPr>
          <p:cNvPr id="285" name="Useful error"/>
          <p:cNvSpPr txBox="1"/>
          <p:nvPr/>
        </p:nvSpPr>
        <p:spPr>
          <a:xfrm>
            <a:off x="9590806" y="3356177"/>
            <a:ext cx="1832916" cy="55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r>
              <a:t>Useful error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add_cols &lt;- function(x, y, where = 1) {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spcBef>
                <a:spcPts val="500"/>
              </a:spcBef>
              <a:defRPr sz="3168"/>
            </a:pPr>
            <a:r>
              <a:t>add_cols &lt;- function(x, y, where = 1)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if (!is.numeric(where) || length(where) != 1)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stop("`where` is not a number", call. = FALSE)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} else if (where == 0 || is.na(where))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stop("`where` must not be 0 or NA", call. = FALSE)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} else if (where == 1 || where &lt;= -ncol(x)) { 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cbind(x, y)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} else if (where &gt;= ncol(x) || where == -1)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cbind(y, x)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} else {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if (where &lt; 0) where &lt;- nrow(x) + where 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  cbind(x[1:where], y, x[where:nrow(x)])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  }</a:t>
            </a:r>
          </a:p>
          <a:p>
            <a:pPr defTabSz="578358">
              <a:spcBef>
                <a:spcPts val="500"/>
              </a:spcBef>
              <a:defRPr sz="3168"/>
            </a:pPr>
            <a:r>
              <a:t>}</a:t>
            </a:r>
          </a:p>
        </p:txBody>
      </p:sp>
      <p:sp>
        <p:nvSpPr>
          <p:cNvPr id="288" name="We could add to add_cols directl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</a:t>
            </a:r>
            <a:r>
              <a:rPr i="1">
                <a:latin typeface="Archer-BookItalic"/>
                <a:ea typeface="Archer-BookItalic"/>
                <a:cs typeface="Archer-BookItalic"/>
                <a:sym typeface="Archer-BookItalic"/>
              </a:rPr>
              <a:t>could</a:t>
            </a:r>
            <a:r>
              <a:t> add to add_cols directly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# Better to have one function responsibl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Better to have one function responsible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for checking for valid inputs </a:t>
            </a:r>
            <a:endParaRPr lang="en-GB"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r>
              <a:rPr dirty="0" err="1" smtClean="0"/>
              <a:t>check_where</a:t>
            </a:r>
            <a:r>
              <a:rPr dirty="0" smtClean="0"/>
              <a:t> </a:t>
            </a:r>
            <a:r>
              <a:rPr dirty="0"/>
              <a:t>&lt;- function(where, </a:t>
            </a:r>
            <a:r>
              <a:rPr dirty="0" err="1"/>
              <a:t>ncols</a:t>
            </a:r>
            <a:r>
              <a:rPr dirty="0"/>
              <a:t>) {</a:t>
            </a:r>
          </a:p>
          <a:p>
            <a:r>
              <a:rPr dirty="0"/>
              <a:t>  ... </a:t>
            </a:r>
          </a:p>
          <a:p>
            <a:r>
              <a:rPr dirty="0"/>
              <a:t>}</a:t>
            </a:r>
          </a:p>
          <a:p>
            <a:endParaRPr dirty="0"/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This also makes it easier to test because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it's independent of 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add_cols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</p:txBody>
      </p:sp>
      <p:sp>
        <p:nvSpPr>
          <p:cNvPr id="291" name="But this confuses the intent of add_co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 this confuses the intent of add_cols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# check_where() lives in same file as add_cols()…"/>
          <p:cNvSpPr>
            <a:spLocks noGrp="1"/>
          </p:cNvSpPr>
          <p:nvPr>
            <p:ph type="body" idx="1"/>
          </p:nvPr>
        </p:nvSpPr>
        <p:spPr>
          <a:xfrm>
            <a:off x="482600" y="1460500"/>
            <a:ext cx="12039600" cy="7696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300"/>
            </a:pPr>
            <a:r>
              <a:rPr sz="2800" dirty="0"/>
              <a:t># </a:t>
            </a:r>
            <a:r>
              <a:rPr sz="2800" dirty="0" err="1"/>
              <a:t>check_where</a:t>
            </a:r>
            <a:r>
              <a:rPr sz="2800" dirty="0"/>
              <a:t>() lives in same file as </a:t>
            </a:r>
            <a:r>
              <a:rPr sz="2800" dirty="0" err="1"/>
              <a:t>add_cols</a:t>
            </a:r>
            <a:r>
              <a:rPr sz="2800" dirty="0"/>
              <a:t>()</a:t>
            </a:r>
          </a:p>
          <a:p>
            <a:pPr>
              <a:defRPr sz="2300"/>
            </a:pPr>
            <a:r>
              <a:rPr sz="2800" dirty="0"/>
              <a:t># so tests should live in test-</a:t>
            </a:r>
            <a:r>
              <a:rPr sz="2800" dirty="0" err="1"/>
              <a:t>add_cols</a:t>
            </a:r>
            <a:r>
              <a:rPr sz="2800" dirty="0"/>
              <a:t>()</a:t>
            </a:r>
          </a:p>
          <a:p>
            <a:pPr>
              <a:defRPr sz="2300"/>
            </a:pPr>
            <a:endParaRPr sz="2800" dirty="0"/>
          </a:p>
          <a:p>
            <a:pPr>
              <a:defRPr sz="2300"/>
            </a:pPr>
            <a:r>
              <a:rPr sz="2800" dirty="0" err="1"/>
              <a:t>test_that</a:t>
            </a:r>
            <a:r>
              <a:rPr sz="2800" dirty="0"/>
              <a:t>("where must be valid value", {</a:t>
            </a:r>
          </a:p>
          <a:p>
            <a:pPr>
              <a:defRPr sz="2300"/>
            </a:pPr>
            <a:r>
              <a:rPr sz="2800" dirty="0"/>
              <a:t>  </a:t>
            </a:r>
            <a:r>
              <a:rPr sz="2800" dirty="0" err="1"/>
              <a:t>expect_error</a:t>
            </a:r>
            <a:r>
              <a:rPr sz="2800" dirty="0"/>
              <a:t>(</a:t>
            </a:r>
            <a:r>
              <a:rPr sz="2800" dirty="0" err="1"/>
              <a:t>check_where</a:t>
            </a:r>
            <a:r>
              <a:rPr sz="2800" dirty="0"/>
              <a:t>("a"), "length one numeric vector")</a:t>
            </a:r>
          </a:p>
          <a:p>
            <a:pPr>
              <a:defRPr sz="2300"/>
            </a:pPr>
            <a:r>
              <a:rPr sz="2800" dirty="0"/>
              <a:t>  </a:t>
            </a:r>
            <a:r>
              <a:rPr sz="2800" dirty="0" err="1"/>
              <a:t>expect_error</a:t>
            </a:r>
            <a:r>
              <a:rPr sz="2800" dirty="0"/>
              <a:t>(</a:t>
            </a:r>
            <a:r>
              <a:rPr sz="2800" dirty="0" err="1"/>
              <a:t>check_where</a:t>
            </a:r>
            <a:r>
              <a:rPr sz="2800" dirty="0"/>
              <a:t>(1:10), "length one numeric vector")</a:t>
            </a:r>
          </a:p>
          <a:p>
            <a:pPr>
              <a:defRPr sz="2300"/>
            </a:pPr>
            <a:endParaRPr sz="2800" dirty="0"/>
          </a:p>
          <a:p>
            <a:pPr>
              <a:defRPr sz="2300"/>
            </a:pPr>
            <a:r>
              <a:rPr sz="2800" dirty="0"/>
              <a:t>  </a:t>
            </a:r>
            <a:r>
              <a:rPr sz="2800" dirty="0" err="1"/>
              <a:t>expect_error</a:t>
            </a:r>
            <a:r>
              <a:rPr sz="2800" dirty="0"/>
              <a:t>(</a:t>
            </a:r>
            <a:r>
              <a:rPr sz="2800" dirty="0" err="1"/>
              <a:t>check_where</a:t>
            </a:r>
            <a:r>
              <a:rPr sz="2800" dirty="0"/>
              <a:t>(0), "not be zero or missing")</a:t>
            </a:r>
          </a:p>
          <a:p>
            <a:pPr>
              <a:defRPr sz="2300"/>
            </a:pPr>
            <a:r>
              <a:rPr sz="2800" dirty="0"/>
              <a:t>  </a:t>
            </a:r>
            <a:r>
              <a:rPr sz="2800" dirty="0" err="1"/>
              <a:t>expect_error</a:t>
            </a:r>
            <a:r>
              <a:rPr sz="2800" dirty="0"/>
              <a:t>(</a:t>
            </a:r>
            <a:r>
              <a:rPr sz="2800" dirty="0" err="1"/>
              <a:t>check_where</a:t>
            </a:r>
            <a:r>
              <a:rPr sz="2800" dirty="0"/>
              <a:t>(</a:t>
            </a:r>
            <a:r>
              <a:rPr sz="2800" dirty="0" err="1"/>
              <a:t>NA_real</a:t>
            </a:r>
            <a:r>
              <a:rPr sz="2800" dirty="0"/>
              <a:t>_), "not be zero or missing")</a:t>
            </a:r>
          </a:p>
          <a:p>
            <a:pPr>
              <a:defRPr sz="2300"/>
            </a:pPr>
            <a:r>
              <a:rPr sz="2800" dirty="0"/>
              <a:t>})</a:t>
            </a:r>
          </a:p>
        </p:txBody>
      </p:sp>
      <p:sp>
        <p:nvSpPr>
          <p:cNvPr id="317" name="My tests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Example</a:t>
            </a:r>
            <a:r>
              <a:rPr dirty="0" smtClean="0"/>
              <a:t> </a:t>
            </a:r>
            <a:r>
              <a:rPr dirty="0"/>
              <a:t>tests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st coverag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coverage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# Powered by the covr packag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Powered by the covr package</a:t>
            </a:r>
          </a:p>
          <a:p>
            <a:r>
              <a:t>devtools::test_coverage()</a:t>
            </a:r>
          </a:p>
        </p:txBody>
      </p:sp>
      <p:sp>
        <p:nvSpPr>
          <p:cNvPr id="345" name="Useful to know which lines have been teste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Useful to know which lines have been tested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You can also automate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You can also automate</a:t>
            </a:r>
          </a:p>
        </p:txBody>
      </p:sp>
      <p:sp>
        <p:nvSpPr>
          <p:cNvPr id="351" name="GitHub = publish your code online…"/>
          <p:cNvSpPr txBox="1"/>
          <p:nvPr/>
        </p:nvSpPr>
        <p:spPr>
          <a:xfrm>
            <a:off x="427386" y="1901628"/>
            <a:ext cx="11619630" cy="5950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spcBef>
                <a:spcPts val="2400"/>
              </a:spcBef>
              <a:buSzPct val="100000"/>
              <a:defRPr sz="45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rPr lang="en-GB" sz="4000" dirty="0" smtClean="0"/>
              <a:t>Known as </a:t>
            </a:r>
            <a:r>
              <a:rPr lang="en-GB" sz="4000" b="1" dirty="0" smtClean="0"/>
              <a:t>continuous integration </a:t>
            </a:r>
            <a:endParaRPr lang="en-GB" sz="4000" dirty="0" smtClean="0"/>
          </a:p>
          <a:p>
            <a:pPr marL="742950" indent="-742950">
              <a:spcBef>
                <a:spcPts val="2400"/>
              </a:spcBef>
              <a:buSzPct val="100000"/>
              <a:buFont typeface="+mj-lt"/>
              <a:buAutoNum type="arabicPeriod"/>
              <a:defRPr sz="45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rPr lang="en-GB" sz="4000" dirty="0" smtClean="0"/>
              <a:t>P</a:t>
            </a:r>
            <a:r>
              <a:rPr sz="4000" dirty="0" err="1" smtClean="0"/>
              <a:t>ublish</a:t>
            </a:r>
            <a:r>
              <a:rPr sz="4000" dirty="0" smtClean="0"/>
              <a:t> </a:t>
            </a:r>
            <a:r>
              <a:rPr sz="4000" dirty="0"/>
              <a:t>your code </a:t>
            </a:r>
            <a:r>
              <a:rPr lang="en-GB" sz="4000" dirty="0" smtClean="0"/>
              <a:t>on GitHub</a:t>
            </a:r>
          </a:p>
          <a:p>
            <a:pPr marL="742950" indent="-742950">
              <a:spcBef>
                <a:spcPts val="2400"/>
              </a:spcBef>
              <a:buSzPct val="100000"/>
              <a:buFont typeface="+mj-lt"/>
              <a:buAutoNum type="arabicPeriod"/>
              <a:defRPr sz="45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rPr lang="en-GB" sz="4000" dirty="0" smtClean="0"/>
              <a:t>Use Travis and/or </a:t>
            </a:r>
            <a:r>
              <a:rPr lang="en-GB" sz="4000" dirty="0" err="1" smtClean="0"/>
              <a:t>Appveyor</a:t>
            </a:r>
            <a:r>
              <a:rPr lang="en-GB" sz="4000" dirty="0" smtClean="0"/>
              <a:t> to build package and run tests</a:t>
            </a:r>
            <a:r>
              <a:rPr sz="4000" dirty="0" smtClean="0"/>
              <a:t> </a:t>
            </a:r>
            <a:r>
              <a:rPr sz="4000" dirty="0"/>
              <a:t>every </a:t>
            </a:r>
            <a:r>
              <a:rPr sz="4000" dirty="0" smtClean="0"/>
              <a:t>time</a:t>
            </a:r>
            <a:r>
              <a:rPr lang="en-GB" sz="4000" dirty="0" smtClean="0"/>
              <a:t> you push changes.</a:t>
            </a:r>
            <a:br>
              <a:rPr lang="en-GB" sz="4000" dirty="0" smtClean="0"/>
            </a:br>
            <a:r>
              <a:rPr lang="en-GB" sz="4000" dirty="0" smtClean="0"/>
              <a:t/>
            </a:r>
            <a:br>
              <a:rPr lang="en-GB" sz="4000" dirty="0" smtClean="0"/>
            </a:br>
            <a:r>
              <a:rPr lang="en-GB" sz="4000" dirty="0" err="1" smtClean="0"/>
              <a:t>usethis</a:t>
            </a:r>
            <a:r>
              <a:rPr lang="en-GB" sz="4000" dirty="0" smtClean="0"/>
              <a:t>::</a:t>
            </a:r>
            <a:r>
              <a:rPr lang="en-GB" sz="4000" dirty="0" err="1" smtClean="0"/>
              <a:t>use_travis</a:t>
            </a:r>
            <a:r>
              <a:rPr lang="en-GB" sz="4000" dirty="0" smtClean="0"/>
              <a:t>()</a:t>
            </a:r>
            <a:br>
              <a:rPr lang="en-GB" sz="4000" dirty="0" smtClean="0"/>
            </a:br>
            <a:r>
              <a:rPr lang="en-GB" sz="4000" dirty="0" err="1" smtClean="0"/>
              <a:t>usethis</a:t>
            </a:r>
            <a:r>
              <a:rPr lang="en-GB" sz="4000" dirty="0" smtClean="0"/>
              <a:t>::</a:t>
            </a:r>
            <a:r>
              <a:rPr lang="en-GB" sz="4000" dirty="0" err="1" smtClean="0"/>
              <a:t>appveyor</a:t>
            </a:r>
            <a:r>
              <a:rPr lang="en-GB" sz="4000" dirty="0" smtClean="0"/>
              <a:t>()</a:t>
            </a:r>
          </a:p>
          <a:p>
            <a:pPr marL="742950" indent="-742950">
              <a:spcBef>
                <a:spcPts val="2400"/>
              </a:spcBef>
              <a:buSzPct val="100000"/>
              <a:buFont typeface="+mj-lt"/>
              <a:buAutoNum type="arabicPeriod"/>
              <a:defRPr sz="45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rPr lang="en-GB" sz="4000" dirty="0" smtClean="0"/>
              <a:t>Use </a:t>
            </a:r>
            <a:r>
              <a:rPr lang="en-GB" sz="4000" dirty="0" err="1" smtClean="0"/>
              <a:t>Codecov</a:t>
            </a:r>
            <a:r>
              <a:rPr lang="en-GB" sz="4000" dirty="0" smtClean="0"/>
              <a:t> to display test coverage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Screen Shot 2017-09-06 at 11.43.46 AM.png" descr="Screen Shot 2017-09-06 at 11.43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198" y="-1"/>
            <a:ext cx="731040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creen Shot 2017-09-06 at 11.43.46 AM.png" descr="Screen Shot 2017-09-06 at 11.43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198" y="-1"/>
            <a:ext cx="731040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Rectangle"/>
          <p:cNvSpPr/>
          <p:nvPr/>
        </p:nvSpPr>
        <p:spPr>
          <a:xfrm>
            <a:off x="3339398" y="1476565"/>
            <a:ext cx="6326004" cy="5770308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  <a:alpha val="75513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>
              <a:defRPr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357" name="Ignore!"/>
          <p:cNvSpPr txBox="1"/>
          <p:nvPr/>
        </p:nvSpPr>
        <p:spPr>
          <a:xfrm rot="18900000">
            <a:off x="5335168" y="3737508"/>
            <a:ext cx="2334464" cy="1010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r>
              <a:t>Ignore!</a:t>
            </a:r>
          </a:p>
        </p:txBody>
      </p:sp>
      <p:sp>
        <p:nvSpPr>
          <p:cNvPr id="358" name="Click!"/>
          <p:cNvSpPr txBox="1"/>
          <p:nvPr/>
        </p:nvSpPr>
        <p:spPr>
          <a:xfrm>
            <a:off x="574676" y="7780105"/>
            <a:ext cx="975208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r>
              <a:t>Click!</a:t>
            </a:r>
          </a:p>
        </p:txBody>
      </p:sp>
      <p:sp>
        <p:nvSpPr>
          <p:cNvPr id="359" name="Line"/>
          <p:cNvSpPr/>
          <p:nvPr/>
        </p:nvSpPr>
        <p:spPr>
          <a:xfrm>
            <a:off x="1702199" y="8058236"/>
            <a:ext cx="1782068" cy="1"/>
          </a:xfrm>
          <a:prstGeom prst="line">
            <a:avLst/>
          </a:prstGeom>
          <a:ln w="762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creen Shot 2017-09-06 at 11.45.47 AM.png" descr="Screen Shot 2017-09-06 at 11.45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198" y="0"/>
            <a:ext cx="731040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dd_cols &lt;- function(x, y, where = 1) {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add_cols</a:t>
            </a:r>
            <a:r>
              <a:rPr dirty="0"/>
              <a:t> &lt;- function(x, y, where = 1) {</a:t>
            </a:r>
          </a:p>
          <a:p>
            <a:r>
              <a:rPr dirty="0"/>
              <a:t>  if (where == 1) {</a:t>
            </a:r>
          </a:p>
          <a:p>
            <a:r>
              <a:rPr dirty="0"/>
              <a:t>    </a:t>
            </a:r>
            <a:r>
              <a:rPr dirty="0" err="1"/>
              <a:t>cbind</a:t>
            </a:r>
            <a:r>
              <a:rPr dirty="0"/>
              <a:t>(x, y)</a:t>
            </a:r>
          </a:p>
          <a:p>
            <a:r>
              <a:rPr dirty="0"/>
              <a:t>  } else if (where &gt; </a:t>
            </a:r>
            <a:r>
              <a:rPr dirty="0" err="1"/>
              <a:t>ncol</a:t>
            </a:r>
            <a:r>
              <a:rPr dirty="0"/>
              <a:t>(x)) {</a:t>
            </a:r>
          </a:p>
          <a:p>
            <a:r>
              <a:rPr dirty="0"/>
              <a:t>    </a:t>
            </a:r>
            <a:r>
              <a:rPr dirty="0" err="1"/>
              <a:t>cbind</a:t>
            </a:r>
            <a:r>
              <a:rPr dirty="0"/>
              <a:t>(y, x)</a:t>
            </a:r>
          </a:p>
          <a:p>
            <a:r>
              <a:rPr dirty="0"/>
              <a:t>  } else {</a:t>
            </a:r>
          </a:p>
          <a:p>
            <a:r>
              <a:rPr dirty="0"/>
              <a:t>    </a:t>
            </a:r>
            <a:r>
              <a:rPr dirty="0" err="1"/>
              <a:t>cbind</a:t>
            </a:r>
            <a:r>
              <a:rPr dirty="0"/>
              <a:t>(x[1:where], y, x[</a:t>
            </a:r>
            <a:r>
              <a:rPr dirty="0" err="1"/>
              <a:t>where:nrow</a:t>
            </a:r>
            <a:r>
              <a:rPr dirty="0"/>
              <a:t>(x)])</a:t>
            </a:r>
          </a:p>
          <a:p>
            <a:r>
              <a:rPr dirty="0"/>
              <a:t>  }</a:t>
            </a:r>
          </a:p>
          <a:p>
            <a:r>
              <a:rPr dirty="0"/>
              <a:t>}</a:t>
            </a:r>
          </a:p>
        </p:txBody>
      </p:sp>
      <p:sp>
        <p:nvSpPr>
          <p:cNvPr id="104" name="My first attemp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</a:t>
            </a:r>
            <a:r>
              <a:rPr dirty="0" smtClean="0"/>
              <a:t> </a:t>
            </a:r>
            <a:r>
              <a:rPr dirty="0"/>
              <a:t>first attempt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creen Shot 2017-09-06 at 11.46.14 AM.png" descr="Screen Shot 2017-09-06 at 11.46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198" y="235767"/>
            <a:ext cx="731040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add_cols &lt;- function(x, y, where = 1) {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t>add_cols &lt;- function(x, y, where = 1) {</a:t>
            </a:r>
          </a:p>
          <a:p>
            <a:pPr>
              <a:defRPr sz="3100"/>
            </a:pPr>
            <a:r>
              <a:t>  if (where == 1) {</a:t>
            </a:r>
          </a:p>
          <a:p>
            <a:pPr>
              <a:defRPr sz="3100"/>
            </a:pPr>
            <a:r>
              <a:t>    cbind(y, x)</a:t>
            </a:r>
          </a:p>
          <a:p>
            <a:pPr>
              <a:defRPr sz="3100"/>
            </a:pPr>
            <a:r>
              <a:t>  } else if (where &gt; ncol(x)) {</a:t>
            </a:r>
          </a:p>
          <a:p>
            <a:pPr>
              <a:defRPr sz="3100"/>
            </a:pPr>
            <a:r>
              <a:t>    cbind(x, y)</a:t>
            </a:r>
          </a:p>
          <a:p>
            <a:pPr>
              <a:defRPr sz="3100"/>
            </a:pPr>
            <a:r>
              <a:t>  } else {</a:t>
            </a:r>
          </a:p>
          <a:p>
            <a:pPr>
              <a:defRPr sz="3100"/>
            </a:pPr>
            <a:r>
              <a:t>    lhs &lt;- 1:(where - 1)</a:t>
            </a:r>
          </a:p>
          <a:p>
            <a:pPr>
              <a:defRPr sz="3100"/>
            </a:pPr>
            <a:r>
              <a:t>    cbind(x[lhs], y, x[-lhs])</a:t>
            </a:r>
          </a:p>
          <a:p>
            <a:pPr>
              <a:defRPr sz="3100"/>
            </a:pPr>
            <a:r>
              <a:t>  }</a:t>
            </a:r>
          </a:p>
          <a:p>
            <a:pPr>
              <a:defRPr sz="3100"/>
            </a:pPr>
            <a:r>
              <a:t>}</a:t>
            </a:r>
          </a:p>
        </p:txBody>
      </p:sp>
      <p:sp>
        <p:nvSpPr>
          <p:cNvPr id="107" name="Actually correct"/>
          <p:cNvSpPr>
            <a:spLocks noGrp="1"/>
          </p:cNvSpPr>
          <p:nvPr>
            <p:ph type="title"/>
          </p:nvPr>
        </p:nvSpPr>
        <p:spPr>
          <a:xfrm>
            <a:off x="0" y="38100"/>
            <a:ext cx="13004801" cy="990600"/>
          </a:xfrm>
          <a:prstGeom prst="rect">
            <a:avLst/>
          </a:prstGeom>
        </p:spPr>
        <p:txBody>
          <a:bodyPr/>
          <a:lstStyle/>
          <a:p>
            <a:r>
              <a:t>Actually correct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# Some simple input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Create s</a:t>
            </a:r>
            <a:r>
              <a:rPr dirty="0" err="1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ome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 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simple inputs</a:t>
            </a:r>
          </a:p>
          <a:p>
            <a:r>
              <a:rPr dirty="0"/>
              <a:t>df1 &lt;- </a:t>
            </a:r>
            <a:r>
              <a:rPr dirty="0" err="1"/>
              <a:t>data.frame</a:t>
            </a:r>
            <a:r>
              <a:rPr dirty="0"/>
              <a:t>(a = 3, b = 4, c = 5)</a:t>
            </a:r>
          </a:p>
          <a:p>
            <a:r>
              <a:rPr dirty="0"/>
              <a:t>df2 &lt;- </a:t>
            </a:r>
            <a:r>
              <a:rPr dirty="0" err="1"/>
              <a:t>data.frame</a:t>
            </a:r>
            <a:r>
              <a:rPr dirty="0"/>
              <a:t>(X = 1, Y = 2)</a:t>
            </a:r>
          </a:p>
          <a:p>
            <a:endParaRPr dirty="0"/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After t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weak</a:t>
            </a:r>
            <a:r>
              <a:rPr lang="en-GB" dirty="0" err="1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ing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 the function, 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re-r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u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n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 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these 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cases</a:t>
            </a:r>
          </a:p>
          <a:p>
            <a:r>
              <a:rPr dirty="0" err="1"/>
              <a:t>add_cols</a:t>
            </a:r>
            <a:r>
              <a:rPr dirty="0"/>
              <a:t>(df1, df2, where = 1)</a:t>
            </a:r>
          </a:p>
          <a:p>
            <a:r>
              <a:rPr dirty="0" err="1"/>
              <a:t>add_cols</a:t>
            </a:r>
            <a:r>
              <a:rPr dirty="0"/>
              <a:t>(df1, df2, where = 2)</a:t>
            </a:r>
          </a:p>
          <a:p>
            <a:r>
              <a:rPr dirty="0" err="1"/>
              <a:t>add_cols</a:t>
            </a:r>
            <a:r>
              <a:rPr dirty="0"/>
              <a:t>(df1, df2, where = 3)</a:t>
            </a:r>
          </a:p>
          <a:p>
            <a:r>
              <a:rPr dirty="0" err="1"/>
              <a:t>add_cols</a:t>
            </a:r>
            <a:r>
              <a:rPr dirty="0"/>
              <a:t>(df1, df2, where = 4)</a:t>
            </a:r>
          </a:p>
        </p:txBody>
      </p:sp>
      <p:sp>
        <p:nvSpPr>
          <p:cNvPr id="110" name="How did I write that code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 common workflow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wo challenges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Two challenges</a:t>
            </a:r>
          </a:p>
        </p:txBody>
      </p:sp>
      <p:sp>
        <p:nvSpPr>
          <p:cNvPr id="113" name="Cmd + Enter is error prone"/>
          <p:cNvSpPr txBox="1"/>
          <p:nvPr/>
        </p:nvSpPr>
        <p:spPr>
          <a:xfrm>
            <a:off x="378028" y="2047805"/>
            <a:ext cx="914352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r>
              <a:rPr lang="en-GB" sz="5400" dirty="0" smtClean="0"/>
              <a:t>Duplication/unsaved changes</a:t>
            </a:r>
            <a:endParaRPr sz="5400" dirty="0"/>
          </a:p>
        </p:txBody>
      </p:sp>
      <p:sp>
        <p:nvSpPr>
          <p:cNvPr id="114" name="Looking at the outputs each run is tedious"/>
          <p:cNvSpPr txBox="1"/>
          <p:nvPr/>
        </p:nvSpPr>
        <p:spPr>
          <a:xfrm>
            <a:off x="3794328" y="5048607"/>
            <a:ext cx="8568691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r>
              <a:rPr sz="5400" dirty="0"/>
              <a:t>Looking at the outputs </a:t>
            </a:r>
            <a:r>
              <a:rPr lang="en-GB" sz="5400" dirty="0" smtClean="0"/>
              <a:t>of </a:t>
            </a:r>
            <a:r>
              <a:rPr sz="5400" dirty="0" smtClean="0"/>
              <a:t>each </a:t>
            </a:r>
            <a:r>
              <a:rPr sz="5400" dirty="0"/>
              <a:t>run is tedious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We need a new workflow!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We need a new workflow!</a:t>
            </a:r>
          </a:p>
        </p:txBody>
      </p:sp>
      <p:sp>
        <p:nvSpPr>
          <p:cNvPr id="117" name="Cmd + Enter is error prone"/>
          <p:cNvSpPr txBox="1"/>
          <p:nvPr/>
        </p:nvSpPr>
        <p:spPr>
          <a:xfrm>
            <a:off x="378028" y="2047806"/>
            <a:ext cx="914352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r>
              <a:rPr lang="en-GB" sz="5400" dirty="0" smtClean="0"/>
              <a:t>Duplication/unsaved changes</a:t>
            </a:r>
            <a:endParaRPr sz="5400" dirty="0"/>
          </a:p>
        </p:txBody>
      </p:sp>
      <p:sp>
        <p:nvSpPr>
          <p:cNvPr id="118" name="Looking at the outputs each run is tedious"/>
          <p:cNvSpPr txBox="1"/>
          <p:nvPr/>
        </p:nvSpPr>
        <p:spPr>
          <a:xfrm>
            <a:off x="3478064" y="5048607"/>
            <a:ext cx="8568691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r>
              <a:rPr sz="5400" dirty="0"/>
              <a:t>Looking at the outputs </a:t>
            </a:r>
            <a:r>
              <a:rPr lang="en-GB" sz="5400" dirty="0" smtClean="0"/>
              <a:t>of </a:t>
            </a:r>
            <a:r>
              <a:rPr sz="5400" dirty="0" smtClean="0"/>
              <a:t>each </a:t>
            </a:r>
            <a:r>
              <a:rPr sz="5400" dirty="0"/>
              <a:t>run is tedious</a:t>
            </a:r>
          </a:p>
        </p:txBody>
      </p:sp>
      <p:sp>
        <p:nvSpPr>
          <p:cNvPr id="119" name="Put code in R/ and use devtools::load_all()"/>
          <p:cNvSpPr txBox="1"/>
          <p:nvPr/>
        </p:nvSpPr>
        <p:spPr>
          <a:xfrm>
            <a:off x="1732280" y="3055282"/>
            <a:ext cx="611385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GB" sz="3200" dirty="0" smtClean="0"/>
              <a:t>Create a formal suite of unit tests</a:t>
            </a:r>
            <a:endParaRPr sz="3200" b="1" dirty="0"/>
          </a:p>
        </p:txBody>
      </p:sp>
      <p:sp>
        <p:nvSpPr>
          <p:cNvPr id="120" name="Write unit tests and use devtools::test()"/>
          <p:cNvSpPr txBox="1"/>
          <p:nvPr/>
        </p:nvSpPr>
        <p:spPr>
          <a:xfrm>
            <a:off x="5494288" y="6928782"/>
            <a:ext cx="643285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GB" sz="3200" dirty="0" smtClean="0"/>
              <a:t>Use </a:t>
            </a:r>
            <a:r>
              <a:rPr sz="3200" dirty="0" err="1" smtClean="0"/>
              <a:t>devtools</a:t>
            </a:r>
            <a:r>
              <a:rPr sz="3200" dirty="0"/>
              <a:t>::</a:t>
            </a:r>
            <a:r>
              <a:rPr sz="3200" b="1" dirty="0"/>
              <a:t>test</a:t>
            </a:r>
            <a:r>
              <a:rPr sz="3200" b="1" dirty="0" smtClean="0"/>
              <a:t>()</a:t>
            </a:r>
            <a:r>
              <a:rPr lang="en-GB" sz="3200" b="1" dirty="0" smtClean="0"/>
              <a:t> </a:t>
            </a:r>
            <a:r>
              <a:rPr lang="en-GB" sz="3200" dirty="0" smtClean="0"/>
              <a:t>to run &amp; check</a:t>
            </a:r>
            <a:endParaRPr sz="3200" b="1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3F3A2D"/>
      </a:dk1>
      <a:lt1>
        <a:srgbClr val="121F3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erlag Condensed"/>
        <a:ea typeface="Verlag Condensed"/>
        <a:cs typeface="Verlag Condensed"/>
      </a:majorFont>
      <a:minorFont>
        <a:latin typeface="Verlag Condensed"/>
        <a:ea typeface="Verlag Condensed"/>
        <a:cs typeface="Verlag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29711"/>
          </a:srgbClr>
        </a:solidFill>
        <a:ln w="254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erlag Condensed"/>
        <a:ea typeface="Verlag Condensed"/>
        <a:cs typeface="Verlag Condensed"/>
      </a:majorFont>
      <a:minorFont>
        <a:latin typeface="Verlag Condensed"/>
        <a:ea typeface="Verlag Condensed"/>
        <a:cs typeface="Verlag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29711"/>
          </a:srgbClr>
        </a:solidFill>
        <a:ln w="254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1948</Words>
  <Application>Microsoft Office PowerPoint</Application>
  <PresentationFormat>Custom</PresentationFormat>
  <Paragraphs>351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White</vt:lpstr>
      <vt:lpstr>Unit testing</vt:lpstr>
      <vt:lpstr>Motivation</vt:lpstr>
      <vt:lpstr>Let’s add a column to a data frame</vt:lpstr>
      <vt:lpstr>Your turn</vt:lpstr>
      <vt:lpstr>A first attempt</vt:lpstr>
      <vt:lpstr>Actually correct</vt:lpstr>
      <vt:lpstr>A common workflow</vt:lpstr>
      <vt:lpstr>Two challenges</vt:lpstr>
      <vt:lpstr>We need a new workflow!</vt:lpstr>
      <vt:lpstr>Testing workflow</vt:lpstr>
      <vt:lpstr>So far we’ve done this:</vt:lpstr>
      <vt:lpstr>Testthat gives a new workflow</vt:lpstr>
      <vt:lpstr>But why load the code?</vt:lpstr>
      <vt:lpstr>We know how to create a package</vt:lpstr>
      <vt:lpstr>Now add tests</vt:lpstr>
      <vt:lpstr>Key idea of unit testing is to automate!</vt:lpstr>
      <vt:lpstr>And this automation must follow conventions</vt:lpstr>
      <vt:lpstr>Tests are organised in three layers</vt:lpstr>
      <vt:lpstr>Practice the workflow</vt:lpstr>
      <vt:lpstr>Why test?</vt:lpstr>
      <vt:lpstr>PowerPoint Presentation</vt:lpstr>
      <vt:lpstr>PowerPoint Presentation</vt:lpstr>
      <vt:lpstr>PowerPoint Presentation</vt:lpstr>
      <vt:lpstr>PowerPoint Presentation</vt:lpstr>
      <vt:lpstr>Test-driven Development</vt:lpstr>
      <vt:lpstr>Next challenge is to implement add_col</vt:lpstr>
      <vt:lpstr>Four expectations cover 90% of cases</vt:lpstr>
      <vt:lpstr>Make these tests pass</vt:lpstr>
      <vt:lpstr>Hints</vt:lpstr>
      <vt:lpstr>More hints</vt:lpstr>
      <vt:lpstr>A solution</vt:lpstr>
      <vt:lpstr>Make this test pass</vt:lpstr>
      <vt:lpstr>A solution</vt:lpstr>
      <vt:lpstr>Make this test pass</vt:lpstr>
      <vt:lpstr>A solution</vt:lpstr>
      <vt:lpstr>Can we use add_col() to remove columns?</vt:lpstr>
      <vt:lpstr>Can we use add_col() to move columns?</vt:lpstr>
      <vt:lpstr>Fail fast</vt:lpstr>
      <vt:lpstr>What about bad inputs?</vt:lpstr>
      <vt:lpstr>For robust code, fail early</vt:lpstr>
      <vt:lpstr>We could add to add_cols directly</vt:lpstr>
      <vt:lpstr>But this confuses the intent of add_cols</vt:lpstr>
      <vt:lpstr>Example tests</vt:lpstr>
      <vt:lpstr>Test coverage</vt:lpstr>
      <vt:lpstr>Useful to know which lines have been tested</vt:lpstr>
      <vt:lpstr>You can also automate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</dc:title>
  <dc:creator>hturner</dc:creator>
  <cp:lastModifiedBy>hturner</cp:lastModifiedBy>
  <cp:revision>13</cp:revision>
  <dcterms:modified xsi:type="dcterms:W3CDTF">2018-05-12T14:25:46Z</dcterms:modified>
</cp:coreProperties>
</file>